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8"/>
    <p:restoredTop sz="94636"/>
  </p:normalViewPr>
  <p:slideViewPr>
    <p:cSldViewPr snapToGrid="0" snapToObjects="1">
      <p:cViewPr varScale="1">
        <p:scale>
          <a:sx n="84" d="100"/>
          <a:sy n="84" d="100"/>
        </p:scale>
        <p:origin x="36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EA2008-542E-DF4D-9B30-9BC9D1792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F6A85CE-068E-8144-8EC9-BC05377743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8CD0DED-CB3C-7948-9C17-C0B094B2E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44990-870C-2443-87DC-838A926D4AA8}" type="datetimeFigureOut">
              <a:rPr lang="fr-FR" smtClean="0"/>
              <a:t>18/01/2022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8FD2129-711C-1442-BBB0-2F936488F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12E05D5-8C77-C14C-A679-61E7DC646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49A6-E2DC-7D4D-A5B1-AE4C609E1F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6250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910EDF-6E86-EC49-9127-F8042AFB3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DBA5CA0-C080-6B4A-95AF-F1F7F45CCD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9E9B642-D8F2-F14D-AD18-058877C68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44990-870C-2443-87DC-838A926D4AA8}" type="datetimeFigureOut">
              <a:rPr lang="fr-FR" smtClean="0"/>
              <a:t>18/01/2022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B7A151F-223F-944B-975E-A8B019183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50C6A1-BE69-614F-9771-DC252FCF5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49A6-E2DC-7D4D-A5B1-AE4C609E1F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4468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9402D37-4B7C-DA4D-B2BA-160101F4BB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6F399B2-E60E-1B4D-8223-3E4DE49ED3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B2C11DA-1F9B-5844-BD34-722847A83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44990-870C-2443-87DC-838A926D4AA8}" type="datetimeFigureOut">
              <a:rPr lang="fr-FR" smtClean="0"/>
              <a:t>18/01/2022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E0E3EBF-7542-5E4A-9E8A-1E618E54A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F2D1CEE-05CB-8446-9937-096A72A20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49A6-E2DC-7D4D-A5B1-AE4C609E1F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3811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B426AD-AF60-6343-BE9B-F4EBA7E24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BED0EB0-46B8-5A41-A3BC-801AFFBA8E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DA8D81-0AB2-6143-9A06-1F0E8B0F5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44990-870C-2443-87DC-838A926D4AA8}" type="datetimeFigureOut">
              <a:rPr lang="fr-FR" smtClean="0"/>
              <a:t>18/01/2022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AFA118A-2BBA-8A42-9D6A-B58D629FF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B748F6-278A-5C46-9C6F-BBF62895C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49A6-E2DC-7D4D-A5B1-AE4C609E1F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9383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F13BD5-9252-3149-B572-89FE45469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A05354D-0748-904C-AEB9-A9F26C8E5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65EEE2-67A2-134C-9E6E-947D5C417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44990-870C-2443-87DC-838A926D4AA8}" type="datetimeFigureOut">
              <a:rPr lang="fr-FR" smtClean="0"/>
              <a:t>18/01/2022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9EAB35B-6BCB-0740-90DF-5278A471F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5208033-C72F-9A4F-A79D-D8E72D150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49A6-E2DC-7D4D-A5B1-AE4C609E1F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1799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D0604A-C6D9-BA49-8A9B-9C1B54B23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185E0F-B8A3-B846-8D5E-463D3EB417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8D3D83D-8775-224B-A4AC-1AA058E436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33955CC-D964-684B-914E-47E486685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44990-870C-2443-87DC-838A926D4AA8}" type="datetimeFigureOut">
              <a:rPr lang="fr-FR" smtClean="0"/>
              <a:t>18/01/2022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577F660-91D1-3A45-A347-55077083E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0A5365D-715F-6E4A-9060-D9F12EE42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49A6-E2DC-7D4D-A5B1-AE4C609E1F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5952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FF1862-13E4-E14B-9E1A-C539EC651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5409E16-F269-4E4A-AAF8-F5329FB182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8DB3174-3D17-3949-AA11-B7269D88A6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1792420-B79C-4949-A257-6CAAE85E17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2ECDBCC-C05F-E34A-BFBE-25AE6F4257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0EB406B-1821-A448-977A-94E78CC50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44990-870C-2443-87DC-838A926D4AA8}" type="datetimeFigureOut">
              <a:rPr lang="fr-FR" smtClean="0"/>
              <a:t>18/01/2022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6CDEE78-29A1-3B47-B319-4D9A91FCA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6A50324-1F64-B74B-849A-C6D528E1F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49A6-E2DC-7D4D-A5B1-AE4C609E1F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9758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4AD1F-2BAA-054C-A565-1D2745556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595B705-3956-FB4C-85F9-E9B0FDD6C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44990-870C-2443-87DC-838A926D4AA8}" type="datetimeFigureOut">
              <a:rPr lang="fr-FR" smtClean="0"/>
              <a:t>18/01/2022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1A13702-ABE9-284C-B783-C16030B3F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36104BE-784F-2147-A1B2-A4968100A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49A6-E2DC-7D4D-A5B1-AE4C609E1F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8696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AAAD8FA-2347-B44F-AE0E-DE672CEFE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44990-870C-2443-87DC-838A926D4AA8}" type="datetimeFigureOut">
              <a:rPr lang="fr-FR" smtClean="0"/>
              <a:t>18/01/2022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317CA80-A751-0444-850B-D4F31BEC0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3A7B7F9-E0AF-C349-89B3-2D0A172AC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49A6-E2DC-7D4D-A5B1-AE4C609E1F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249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647BB5-E164-5F4F-9E1D-748C7D664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EA8B2A-3B6D-9D47-8E47-1C60A4823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F233411-BFAE-6B47-AD3C-076C681821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CF6AF5E-1593-BF4E-BB61-AEAAAACA0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44990-870C-2443-87DC-838A926D4AA8}" type="datetimeFigureOut">
              <a:rPr lang="fr-FR" smtClean="0"/>
              <a:t>18/01/2022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C41A37-6040-C143-B213-E0DAC4C5D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AFA0DB8-139A-6E47-B2D0-B8F6345AC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49A6-E2DC-7D4D-A5B1-AE4C609E1F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078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15EDCF-0C16-9649-85B4-2E0244809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C620932-4B5F-C143-9512-FCBCCE7B1B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5C3D5F9-CACE-8947-AA5C-D8A2219528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3CC9D23-7003-9348-923E-C12923065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44990-870C-2443-87DC-838A926D4AA8}" type="datetimeFigureOut">
              <a:rPr lang="fr-FR" smtClean="0"/>
              <a:t>18/01/2022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0E3480A-3E67-C34B-96CD-19CED2014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6E8206B-7200-0E48-9C88-8E6722013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49A6-E2DC-7D4D-A5B1-AE4C609E1F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4719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6885240-D3C4-9847-B57F-A7823DC41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5B97D1F-D879-FC48-81C7-CF45E689A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5BB4768-FBF0-6640-960D-62A6BDF513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44990-870C-2443-87DC-838A926D4AA8}" type="datetimeFigureOut">
              <a:rPr lang="fr-FR" smtClean="0"/>
              <a:t>18/01/2022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E86AA04-21E5-7E4B-9D1B-C63F197E68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E6E9972-131B-B042-84BC-40A3DF1CCF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B49A6-E2DC-7D4D-A5B1-AE4C609E1F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2542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rf.ch/news/schweiz/abschreckung-durch-nothilfe-kinder-von-asylsuchenden-in-der-sackgasse" TargetMode="External"/><Relationship Id="rId2" Type="http://schemas.openxmlformats.org/officeDocument/2006/relationships/hyperlink" Target="https://wo-unrecht-zu-recht-wird.ch/images/content/DieNotunterknftefrabgewieseneAsylsuchende.pdf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office.com/r/9bS9zZrZVT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BCE5E9-E3EE-9044-B211-5CDF463FDE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Système d’aide d’urgence pour les demandeurs d’asiles </a:t>
            </a:r>
            <a:r>
              <a:rPr lang="fr-FR" dirty="0" err="1"/>
              <a:t>débouté-es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60CD094-1721-734A-BBF4-291F06DCA7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707322"/>
          </a:xfrm>
        </p:spPr>
        <p:txBody>
          <a:bodyPr>
            <a:normAutofit lnSpcReduction="10000"/>
          </a:bodyPr>
          <a:lstStyle/>
          <a:p>
            <a:r>
              <a:rPr lang="fr-FR" dirty="0"/>
              <a:t>Sylvia Valentin</a:t>
            </a:r>
          </a:p>
          <a:p>
            <a:r>
              <a:rPr lang="fr-FR" dirty="0" err="1"/>
              <a:t>Entwicklungspolitische</a:t>
            </a:r>
            <a:r>
              <a:rPr lang="fr-FR" dirty="0"/>
              <a:t> </a:t>
            </a:r>
            <a:r>
              <a:rPr lang="fr-FR" dirty="0" err="1"/>
              <a:t>Kampagnen</a:t>
            </a:r>
            <a:endParaRPr lang="fr-FR" dirty="0"/>
          </a:p>
          <a:p>
            <a:r>
              <a:rPr lang="de-CH" u="sng" dirty="0">
                <a:hlinkClick r:id="rId2"/>
              </a:rPr>
              <a:t>https://wo-unrecht-zu-recht-wird.ch/images/content/DieNotunterknftefrabgewieseneAsylsuchende.pdf</a:t>
            </a:r>
            <a:endParaRPr lang="de-CH" u="sng" dirty="0"/>
          </a:p>
          <a:p>
            <a:r>
              <a:rPr lang="de-CH" u="sng" dirty="0">
                <a:hlinkClick r:id="rId3"/>
              </a:rPr>
              <a:t>https://www.srf.ch/news/schweiz/abschreckung-durch-nothilfe-kinder-von-asylsuchenden-in-der-sackgasse</a:t>
            </a:r>
            <a:endParaRPr lang="de-CH" u="sng" dirty="0"/>
          </a:p>
          <a:p>
            <a:endParaRPr lang="de-CH" u="sng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2096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E34634-F3A9-6A4A-B75B-8E2DC6335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Situation des </a:t>
            </a:r>
            <a:r>
              <a:rPr lang="fr-FR" dirty="0" err="1"/>
              <a:t>requérant-es</a:t>
            </a:r>
            <a:r>
              <a:rPr lang="fr-FR" dirty="0"/>
              <a:t> </a:t>
            </a:r>
            <a:r>
              <a:rPr lang="fr-FR" dirty="0" err="1"/>
              <a:t>débouté-es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3BD78DE-5E26-DB42-AB65-F3B4CAC15D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2020:	6600 requérants déboutés ( 1061 enfants)</a:t>
            </a:r>
          </a:p>
          <a:p>
            <a:pPr marL="1828800" lvl="4" indent="0">
              <a:buNone/>
            </a:pPr>
            <a:r>
              <a:rPr lang="fr-FR" sz="2800" dirty="0"/>
              <a:t>dont 2400 de longue durée (5-10-15 ans)</a:t>
            </a:r>
          </a:p>
          <a:p>
            <a:pPr marL="1828800" lvl="4" indent="0">
              <a:buNone/>
            </a:pPr>
            <a:r>
              <a:rPr lang="fr-FR" sz="2800" dirty="0"/>
              <a:t>- Extrême pauvreté (8-12 </a:t>
            </a:r>
            <a:r>
              <a:rPr lang="fr-FR" sz="2800" dirty="0" err="1"/>
              <a:t>sfr</a:t>
            </a:r>
            <a:r>
              <a:rPr lang="fr-FR" sz="2800" dirty="0"/>
              <a:t>/j</a:t>
            </a:r>
          </a:p>
          <a:p>
            <a:pPr lvl="4">
              <a:buFontTx/>
              <a:buChar char="-"/>
            </a:pPr>
            <a:r>
              <a:rPr lang="fr-FR" sz="2800" dirty="0"/>
              <a:t>Logements vétustes</a:t>
            </a:r>
          </a:p>
          <a:p>
            <a:pPr lvl="4">
              <a:buFontTx/>
              <a:buChar char="-"/>
            </a:pPr>
            <a:r>
              <a:rPr lang="fr-FR" sz="2800" dirty="0"/>
              <a:t>Interdiction d’intégration (aucune formation)</a:t>
            </a:r>
          </a:p>
          <a:p>
            <a:pPr lvl="4">
              <a:buFontTx/>
              <a:buChar char="-"/>
            </a:pPr>
            <a:r>
              <a:rPr lang="fr-FR" sz="2800" dirty="0"/>
              <a:t>Soins médicaux somatiques de base, PAS de soins psy</a:t>
            </a:r>
          </a:p>
        </p:txBody>
      </p:sp>
    </p:spTree>
    <p:extLst>
      <p:ext uri="{BB962C8B-B14F-4D97-AF65-F5344CB8AC3E}">
        <p14:creationId xmlns:p14="http://schemas.microsoft.com/office/powerpoint/2010/main" val="657993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9180FD-DF82-FA47-864C-78118F19C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Conditions qui rendent malades</a:t>
            </a:r>
          </a:p>
          <a:p>
            <a:pPr lvl="1">
              <a:buFontTx/>
              <a:buChar char="-"/>
            </a:pPr>
            <a:r>
              <a:rPr lang="fr-FR" dirty="0"/>
              <a:t>Personnes oubliées, isolées, vivant parmi nous « invisibles »</a:t>
            </a:r>
          </a:p>
          <a:p>
            <a:pPr lvl="1">
              <a:buFontTx/>
              <a:buChar char="-"/>
            </a:pPr>
            <a:r>
              <a:rPr lang="fr-FR" dirty="0"/>
              <a:t>Confinement renforcé</a:t>
            </a:r>
          </a:p>
          <a:p>
            <a:pPr lvl="1">
              <a:buFontTx/>
              <a:buChar char="-"/>
            </a:pPr>
            <a:r>
              <a:rPr lang="fr-FR" dirty="0"/>
              <a:t>Pas d’emploi, sans proches ni amis, sans perspectives d’avenir</a:t>
            </a:r>
          </a:p>
          <a:p>
            <a:pPr lvl="1">
              <a:buFontTx/>
              <a:buChar char="-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6203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A5441B-DA4B-D240-A6E3-CCB36965FF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Conséquences et symptômes psy et phi</a:t>
            </a:r>
          </a:p>
          <a:p>
            <a:pPr lvl="1">
              <a:buFontTx/>
              <a:buChar char="-"/>
            </a:pPr>
            <a:r>
              <a:rPr lang="fr-FR" dirty="0"/>
              <a:t>Insomnie</a:t>
            </a:r>
          </a:p>
          <a:p>
            <a:pPr lvl="1">
              <a:buFontTx/>
              <a:buChar char="-"/>
            </a:pPr>
            <a:r>
              <a:rPr lang="fr-FR" dirty="0"/>
              <a:t>Stress (y compris post traumatique) et anxiété</a:t>
            </a:r>
          </a:p>
          <a:p>
            <a:pPr lvl="1">
              <a:buFontTx/>
              <a:buChar char="-"/>
            </a:pPr>
            <a:r>
              <a:rPr lang="fr-FR" dirty="0"/>
              <a:t>Apathie, retrait social, dépression, agressivité, tendance suicidaire</a:t>
            </a:r>
          </a:p>
          <a:p>
            <a:pPr lvl="1">
              <a:buFontTx/>
              <a:buChar char="-"/>
            </a:pPr>
            <a:r>
              <a:rPr lang="fr-FR" dirty="0"/>
              <a:t>Comportement addictif</a:t>
            </a:r>
          </a:p>
          <a:p>
            <a:pPr lvl="1">
              <a:buFontTx/>
              <a:buChar char="-"/>
            </a:pPr>
            <a:r>
              <a:rPr lang="fr-FR" dirty="0" err="1"/>
              <a:t>Trbles</a:t>
            </a:r>
            <a:r>
              <a:rPr lang="fr-FR" dirty="0"/>
              <a:t> psychosomatiques</a:t>
            </a:r>
          </a:p>
          <a:p>
            <a:pPr lvl="1">
              <a:buFontTx/>
              <a:buChar char="-"/>
            </a:pPr>
            <a:r>
              <a:rPr lang="fr-FR" dirty="0"/>
              <a:t>Céphalées, </a:t>
            </a:r>
            <a:r>
              <a:rPr lang="fr-FR" dirty="0" err="1"/>
              <a:t>trbles</a:t>
            </a:r>
            <a:r>
              <a:rPr lang="fr-FR" dirty="0"/>
              <a:t> GI, </a:t>
            </a:r>
            <a:r>
              <a:rPr lang="fr-FR" dirty="0" err="1"/>
              <a:t>trbles</a:t>
            </a:r>
            <a:r>
              <a:rPr lang="fr-FR" dirty="0"/>
              <a:t> immunitaires, susceptibilité accrue aux infections</a:t>
            </a:r>
          </a:p>
        </p:txBody>
      </p:sp>
    </p:spTree>
    <p:extLst>
      <p:ext uri="{BB962C8B-B14F-4D97-AF65-F5344CB8AC3E}">
        <p14:creationId xmlns:p14="http://schemas.microsoft.com/office/powerpoint/2010/main" val="3694782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264CC2-636D-8040-89E2-43B069E685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Rapport d’experts sur la santé mentales des </a:t>
            </a:r>
            <a:r>
              <a:rPr lang="fr-FR" dirty="0" err="1"/>
              <a:t>requérant-es</a:t>
            </a:r>
            <a:r>
              <a:rPr lang="fr-FR" dirty="0"/>
              <a:t> d’asile </a:t>
            </a:r>
            <a:r>
              <a:rPr lang="fr-FR" dirty="0" err="1"/>
              <a:t>débouté-es</a:t>
            </a:r>
            <a:endParaRPr lang="fr-FR" dirty="0"/>
          </a:p>
          <a:p>
            <a:pPr lvl="1">
              <a:buFontTx/>
              <a:buChar char="-"/>
            </a:pPr>
            <a:r>
              <a:rPr lang="fr-FR" dirty="0" err="1"/>
              <a:t>Urs</a:t>
            </a:r>
            <a:r>
              <a:rPr lang="fr-FR" dirty="0"/>
              <a:t> Ruckstuhl 	signataire principal</a:t>
            </a:r>
          </a:p>
          <a:p>
            <a:pPr lvl="1">
              <a:buFontTx/>
              <a:buChar char="-"/>
            </a:pPr>
            <a:r>
              <a:rPr lang="fr-FR" dirty="0"/>
              <a:t>Hanna </a:t>
            </a:r>
            <a:r>
              <a:rPr lang="fr-FR" dirty="0" err="1"/>
              <a:t>Gerig</a:t>
            </a:r>
            <a:r>
              <a:rPr lang="fr-FR" dirty="0"/>
              <a:t> </a:t>
            </a:r>
            <a:r>
              <a:rPr lang="fr-FR" dirty="0" err="1"/>
              <a:t>Solinetz</a:t>
            </a:r>
            <a:endParaRPr lang="fr-FR" dirty="0"/>
          </a:p>
          <a:p>
            <a:pPr lvl="1">
              <a:buFontTx/>
              <a:buChar char="-"/>
            </a:pPr>
            <a:r>
              <a:rPr lang="fr-FR" dirty="0"/>
              <a:t>Terre des hommes Schweiz</a:t>
            </a:r>
          </a:p>
          <a:p>
            <a:pPr lvl="1">
              <a:buFontTx/>
              <a:buChar char="-"/>
            </a:pPr>
            <a:r>
              <a:rPr lang="fr-FR" dirty="0"/>
              <a:t>Ron </a:t>
            </a:r>
            <a:r>
              <a:rPr lang="fr-FR" dirty="0" err="1"/>
              <a:t>Halbright</a:t>
            </a:r>
            <a:r>
              <a:rPr lang="fr-FR" dirty="0"/>
              <a:t> NCBI (National Coalition Building Institute)</a:t>
            </a:r>
          </a:p>
          <a:p>
            <a:pPr marL="457200" lvl="1" indent="0">
              <a:buNone/>
            </a:pPr>
            <a:endParaRPr lang="fr-FR" dirty="0"/>
          </a:p>
          <a:p>
            <a:pPr marL="457200" lvl="1" indent="0">
              <a:buNone/>
            </a:pPr>
            <a:r>
              <a:rPr lang="fr-FR" dirty="0"/>
              <a:t>Lettre signée au 1 décembre 2021 par 60 sympathisants de tous bord.</a:t>
            </a:r>
          </a:p>
        </p:txBody>
      </p:sp>
    </p:spTree>
    <p:extLst>
      <p:ext uri="{BB962C8B-B14F-4D97-AF65-F5344CB8AC3E}">
        <p14:creationId xmlns:p14="http://schemas.microsoft.com/office/powerpoint/2010/main" val="786161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3A1E300-E0DF-4D4B-99F7-3A70D3A444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 Le dossier a été envoyé par le « MASM » aux « Engagés pour la Santé »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P. Conus et le comité ont signé la lettre aux nom des </a:t>
            </a:r>
            <a:r>
              <a:rPr lang="fr-FR" dirty="0" err="1"/>
              <a:t>EplS</a:t>
            </a:r>
            <a:r>
              <a:rPr lang="fr-FR" dirty="0"/>
              <a:t> mais chaque membre peut aller la signer personnellement à l’adresse suivante:</a:t>
            </a:r>
          </a:p>
          <a:p>
            <a:pPr marL="0" indent="0" algn="ctr">
              <a:buNone/>
            </a:pPr>
            <a:r>
              <a:rPr lang="fr-FR" dirty="0">
                <a:hlinkClick r:id="rId2"/>
              </a:rPr>
              <a:t>https://forms.office.com/r/9bS9zZrZVT</a:t>
            </a:r>
            <a:endParaRPr lang="fr-FR" dirty="0"/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dirty="0"/>
              <a:t>délai: 1 février 2022</a:t>
            </a:r>
          </a:p>
        </p:txBody>
      </p:sp>
    </p:spTree>
    <p:extLst>
      <p:ext uri="{BB962C8B-B14F-4D97-AF65-F5344CB8AC3E}">
        <p14:creationId xmlns:p14="http://schemas.microsoft.com/office/powerpoint/2010/main" val="137012159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268</Words>
  <Application>Microsoft Macintosh PowerPoint</Application>
  <PresentationFormat>Grand écran</PresentationFormat>
  <Paragraphs>36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Thème Office</vt:lpstr>
      <vt:lpstr>Système d’aide d’urgence pour les demandeurs d’asiles débouté-es</vt:lpstr>
      <vt:lpstr>Situation des requérant-es débouté-es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Système d’aide d’urgence pour les demandeurs d’asiles débouté€s</dc:title>
  <dc:creator>Jean Bauer</dc:creator>
  <cp:lastModifiedBy>Jean Bauer</cp:lastModifiedBy>
  <cp:revision>5</cp:revision>
  <dcterms:created xsi:type="dcterms:W3CDTF">2022-01-18T19:05:50Z</dcterms:created>
  <dcterms:modified xsi:type="dcterms:W3CDTF">2022-01-18T20:23:22Z</dcterms:modified>
</cp:coreProperties>
</file>