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309" r:id="rId4"/>
    <p:sldId id="307" r:id="rId5"/>
    <p:sldId id="310" r:id="rId6"/>
    <p:sldId id="308" r:id="rId7"/>
    <p:sldId id="306" r:id="rId8"/>
    <p:sldId id="300" r:id="rId9"/>
    <p:sldId id="261" r:id="rId10"/>
    <p:sldId id="312" r:id="rId11"/>
    <p:sldId id="311" r:id="rId12"/>
    <p:sldId id="297" r:id="rId13"/>
  </p:sldIdLst>
  <p:sldSz cx="9144000" cy="5143500" type="screen16x9"/>
  <p:notesSz cx="9928225" cy="6797675"/>
  <p:embeddedFontLst>
    <p:embeddedFont>
      <p:font typeface="Lato Light" panose="020B0604020202020204" charset="0"/>
      <p:regular r:id="rId16"/>
      <p:bold r:id="rId17"/>
      <p:italic r:id="rId18"/>
      <p:boldItalic r:id="rId19"/>
    </p:embeddedFont>
    <p:embeddedFont>
      <p:font typeface="Poppins" panose="020B0604020202020204" charset="0"/>
      <p:regular r:id="rId20"/>
      <p:bold r:id="rId21"/>
      <p:italic r:id="rId22"/>
      <p:boldItalic r:id="rId23"/>
    </p:embeddedFont>
    <p:embeddedFont>
      <p:font typeface="Lato" panose="020B060402020202020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7" roundtripDataSignature="AMtx7mgE2sfGrOV4+ukvwNorzYRpszAmF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ranziska Lenz" initials="" lastIdx="2" clrIdx="0"/>
  <p:cmAuthor id="1" name="Ysatis Menétrey" initials="YM" lastIdx="4" clrIdx="1">
    <p:extLst>
      <p:ext uri="{19B8F6BF-5375-455C-9EA6-DF929625EA0E}">
        <p15:presenceInfo xmlns:p15="http://schemas.microsoft.com/office/powerpoint/2012/main" userId="S-1-5-21-639017162-2322664360-1458671803-314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505A"/>
    <a:srgbClr val="D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22F3162-B604-4038-B448-79F0648D535F}">
  <a:tblStyle styleId="{222F3162-B604-4038-B448-79F0648D535F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DFD"/>
          </a:solidFill>
        </a:fill>
      </a:tcStyle>
    </a:wholeTbl>
    <a:band1H>
      <a:tcTxStyle/>
      <a:tcStyle>
        <a:tcBdr/>
        <a:fill>
          <a:solidFill>
            <a:srgbClr val="CDD8FB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8FB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2" autoAdjust="0"/>
    <p:restoredTop sz="94660"/>
  </p:normalViewPr>
  <p:slideViewPr>
    <p:cSldViewPr snapToGrid="0">
      <p:cViewPr varScale="1">
        <p:scale>
          <a:sx n="92" d="100"/>
          <a:sy n="92" d="100"/>
        </p:scale>
        <p:origin x="39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4" d="100"/>
          <a:sy n="114" d="100"/>
        </p:scale>
        <p:origin x="14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68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67" Type="http://customschemas.google.com/relationships/presentationmetadata" Target="metadata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6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623697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172EC9-E7E9-47F3-9108-0E94FE7024D0}" type="datetimeFigureOut">
              <a:rPr lang="fr-CH" smtClean="0"/>
              <a:t>18.01.2022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623697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63F5D-7FAF-423D-A77E-B32B6E05ED31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5665427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254177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4190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7311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111457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9935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4" name="Google Shape;11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57921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8" name="Google Shape;13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64204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3949724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5:notes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1863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fb4a29da8f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fb4a29da8f_3_0:notes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8540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4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4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‹N°›</a:t>
            </a:fld>
            <a:endParaRPr/>
          </a:p>
        </p:txBody>
      </p:sp>
      <p:pic>
        <p:nvPicPr>
          <p:cNvPr id="5" name="Google Shape;76;p16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9824" y="153388"/>
            <a:ext cx="1333075" cy="133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9" name="Google Shape;49;p5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‹N°›</a:t>
            </a:fld>
            <a:endParaRPr/>
          </a:p>
        </p:txBody>
      </p:sp>
      <p:pic>
        <p:nvPicPr>
          <p:cNvPr id="4" name="Google Shape;76;p16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9824" y="153388"/>
            <a:ext cx="1333075" cy="133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5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3" name="Google Shape;53;p56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4" name="Google Shape;54;p56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5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‹N°›</a:t>
            </a:fld>
            <a:endParaRPr/>
          </a:p>
        </p:txBody>
      </p:sp>
      <p:pic>
        <p:nvPicPr>
          <p:cNvPr id="7" name="Google Shape;76;p16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9824" y="153388"/>
            <a:ext cx="1333075" cy="133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7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8" name="Google Shape;58;p5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‹N°›</a:t>
            </a:fld>
            <a:endParaRPr/>
          </a:p>
        </p:txBody>
      </p:sp>
      <p:pic>
        <p:nvPicPr>
          <p:cNvPr id="4" name="Google Shape;76;p16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9824" y="153388"/>
            <a:ext cx="1333075" cy="133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58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1" name="Google Shape;61;p58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‹N°›</a:t>
            </a:fld>
            <a:endParaRPr/>
          </a:p>
        </p:txBody>
      </p:sp>
      <p:pic>
        <p:nvPicPr>
          <p:cNvPr id="5" name="Google Shape;76;p16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9824" y="153388"/>
            <a:ext cx="1333075" cy="133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5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‹N°›</a:t>
            </a:fld>
            <a:endParaRPr/>
          </a:p>
        </p:txBody>
      </p:sp>
      <p:pic>
        <p:nvPicPr>
          <p:cNvPr id="3" name="Google Shape;76;p16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9824" y="153388"/>
            <a:ext cx="1333075" cy="133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ufzählungsfolie blau">
  <p:cSld name="Aufzählungsfolie blau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0"/>
          <p:cNvSpPr txBox="1">
            <a:spLocks noGrp="1"/>
          </p:cNvSpPr>
          <p:nvPr>
            <p:ph type="title"/>
          </p:nvPr>
        </p:nvSpPr>
        <p:spPr>
          <a:xfrm>
            <a:off x="399075" y="365675"/>
            <a:ext cx="8378700" cy="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 b="1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60"/>
          <p:cNvSpPr txBox="1">
            <a:spLocks noGrp="1"/>
          </p:cNvSpPr>
          <p:nvPr>
            <p:ph type="body" idx="1"/>
          </p:nvPr>
        </p:nvSpPr>
        <p:spPr>
          <a:xfrm>
            <a:off x="601125" y="1556725"/>
            <a:ext cx="7668600" cy="30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800"/>
              <a:buFont typeface="Lato"/>
              <a:buChar char="●"/>
              <a:defRPr sz="1800" b="1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600"/>
              <a:buFont typeface="Lato"/>
              <a:buChar char="○"/>
              <a:defRPr sz="1600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■"/>
              <a:defRPr b="1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●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○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■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●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○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■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8" name="Google Shape;68;p60"/>
          <p:cNvSpPr txBox="1">
            <a:spLocks noGrp="1"/>
          </p:cNvSpPr>
          <p:nvPr>
            <p:ph type="sldNum" idx="12"/>
          </p:nvPr>
        </p:nvSpPr>
        <p:spPr>
          <a:xfrm>
            <a:off x="4297659" y="474990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‹N°›</a:t>
            </a:fld>
            <a:endParaRPr/>
          </a:p>
        </p:txBody>
      </p:sp>
      <p:pic>
        <p:nvPicPr>
          <p:cNvPr id="6" name="Google Shape;76;p16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9824" y="153388"/>
            <a:ext cx="1333075" cy="133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ufzählungsfolie orange">
  <p:cSld name="Aufzählungsfolie orange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61"/>
          <p:cNvSpPr txBox="1">
            <a:spLocks noGrp="1"/>
          </p:cNvSpPr>
          <p:nvPr>
            <p:ph type="title"/>
          </p:nvPr>
        </p:nvSpPr>
        <p:spPr>
          <a:xfrm>
            <a:off x="399075" y="365675"/>
            <a:ext cx="8378700" cy="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 b="1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61"/>
          <p:cNvSpPr txBox="1">
            <a:spLocks noGrp="1"/>
          </p:cNvSpPr>
          <p:nvPr>
            <p:ph type="body" idx="1"/>
          </p:nvPr>
        </p:nvSpPr>
        <p:spPr>
          <a:xfrm>
            <a:off x="601125" y="1556725"/>
            <a:ext cx="7668600" cy="30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800"/>
              <a:buFont typeface="Lato"/>
              <a:buChar char="●"/>
              <a:defRPr sz="1800" b="1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600"/>
              <a:buFont typeface="Lato"/>
              <a:buChar char="○"/>
              <a:defRPr sz="1600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■"/>
              <a:defRPr b="1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●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○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■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●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○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■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3" name="Google Shape;73;p61"/>
          <p:cNvSpPr txBox="1">
            <a:spLocks noGrp="1"/>
          </p:cNvSpPr>
          <p:nvPr>
            <p:ph type="sldNum" idx="12"/>
          </p:nvPr>
        </p:nvSpPr>
        <p:spPr>
          <a:xfrm>
            <a:off x="4297659" y="474990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‹N°›</a:t>
            </a:fld>
            <a:endParaRPr/>
          </a:p>
        </p:txBody>
      </p:sp>
      <p:pic>
        <p:nvPicPr>
          <p:cNvPr id="6" name="Google Shape;76;p16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9824" y="153388"/>
            <a:ext cx="1333075" cy="133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ufzählungsfolie grün">
  <p:cSld name="Aufzählungsfolie grü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2"/>
          <p:cNvSpPr txBox="1">
            <a:spLocks noGrp="1"/>
          </p:cNvSpPr>
          <p:nvPr>
            <p:ph type="title"/>
          </p:nvPr>
        </p:nvSpPr>
        <p:spPr>
          <a:xfrm>
            <a:off x="399075" y="365675"/>
            <a:ext cx="8378700" cy="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 b="1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62"/>
          <p:cNvSpPr txBox="1">
            <a:spLocks noGrp="1"/>
          </p:cNvSpPr>
          <p:nvPr>
            <p:ph type="body" idx="1"/>
          </p:nvPr>
        </p:nvSpPr>
        <p:spPr>
          <a:xfrm>
            <a:off x="601125" y="1556725"/>
            <a:ext cx="7668600" cy="30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800"/>
              <a:buFont typeface="Lato"/>
              <a:buChar char="●"/>
              <a:defRPr sz="1800" b="1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600"/>
              <a:buFont typeface="Lato"/>
              <a:buChar char="○"/>
              <a:defRPr sz="1600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■"/>
              <a:defRPr b="1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●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○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■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●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○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■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8" name="Google Shape;78;p62"/>
          <p:cNvSpPr txBox="1">
            <a:spLocks noGrp="1"/>
          </p:cNvSpPr>
          <p:nvPr>
            <p:ph type="sldNum" idx="12"/>
          </p:nvPr>
        </p:nvSpPr>
        <p:spPr>
          <a:xfrm>
            <a:off x="4297659" y="474990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‹N°›</a:t>
            </a:fld>
            <a:endParaRPr/>
          </a:p>
        </p:txBody>
      </p:sp>
      <p:pic>
        <p:nvPicPr>
          <p:cNvPr id="6" name="Google Shape;76;p16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9824" y="153388"/>
            <a:ext cx="1333075" cy="133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rfolie Grün">
  <p:cSld name="Leerfolie Grü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63"/>
          <p:cNvSpPr txBox="1">
            <a:spLocks noGrp="1"/>
          </p:cNvSpPr>
          <p:nvPr>
            <p:ph type="title"/>
          </p:nvPr>
        </p:nvSpPr>
        <p:spPr>
          <a:xfrm>
            <a:off x="399075" y="365675"/>
            <a:ext cx="8378700" cy="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 b="1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9pPr>
          </a:lstStyle>
          <a:p>
            <a:endParaRPr/>
          </a:p>
        </p:txBody>
      </p:sp>
      <p:sp>
        <p:nvSpPr>
          <p:cNvPr id="82" name="Google Shape;82;p63"/>
          <p:cNvSpPr txBox="1">
            <a:spLocks noGrp="1"/>
          </p:cNvSpPr>
          <p:nvPr>
            <p:ph type="sldNum" idx="12"/>
          </p:nvPr>
        </p:nvSpPr>
        <p:spPr>
          <a:xfrm>
            <a:off x="4297659" y="474990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1E1E1E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‹N°›</a:t>
            </a:fld>
            <a:endParaRPr/>
          </a:p>
        </p:txBody>
      </p:sp>
      <p:pic>
        <p:nvPicPr>
          <p:cNvPr id="5" name="Google Shape;76;p16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9824" y="153388"/>
            <a:ext cx="1333075" cy="133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ufzählungsfolie rot">
  <p:cSld name="Aufzählungsfolie ro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7"/>
          <p:cNvSpPr txBox="1">
            <a:spLocks noGrp="1"/>
          </p:cNvSpPr>
          <p:nvPr>
            <p:ph type="title"/>
          </p:nvPr>
        </p:nvSpPr>
        <p:spPr>
          <a:xfrm>
            <a:off x="399075" y="365675"/>
            <a:ext cx="8378700" cy="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 b="1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1E1E1E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47"/>
          <p:cNvSpPr txBox="1">
            <a:spLocks noGrp="1"/>
          </p:cNvSpPr>
          <p:nvPr>
            <p:ph type="body" idx="1"/>
          </p:nvPr>
        </p:nvSpPr>
        <p:spPr>
          <a:xfrm>
            <a:off x="601125" y="1556725"/>
            <a:ext cx="7668600" cy="30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800"/>
              <a:buFont typeface="Lato"/>
              <a:buChar char="●"/>
              <a:defRPr sz="1800" b="1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600"/>
              <a:buFont typeface="Lato"/>
              <a:buChar char="○"/>
              <a:defRPr sz="1600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■"/>
              <a:defRPr b="1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●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○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■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●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○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400"/>
              <a:buFont typeface="Lato"/>
              <a:buChar char="■"/>
              <a:defRPr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" name="Google Shape;16;p47"/>
          <p:cNvSpPr txBox="1">
            <a:spLocks noGrp="1"/>
          </p:cNvSpPr>
          <p:nvPr>
            <p:ph type="sldNum" idx="12"/>
          </p:nvPr>
        </p:nvSpPr>
        <p:spPr>
          <a:xfrm>
            <a:off x="4297659" y="474990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rgbClr val="1E1E1E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‹N°›</a:t>
            </a:fld>
            <a:endParaRPr/>
          </a:p>
        </p:txBody>
      </p:sp>
      <p:pic>
        <p:nvPicPr>
          <p:cNvPr id="7" name="Google Shape;76;p16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9824" y="153388"/>
            <a:ext cx="1333075" cy="133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8"/>
          <p:cNvSpPr txBox="1">
            <a:spLocks noGrp="1"/>
          </p:cNvSpPr>
          <p:nvPr>
            <p:ph type="title"/>
          </p:nvPr>
        </p:nvSpPr>
        <p:spPr>
          <a:xfrm>
            <a:off x="685800" y="627534"/>
            <a:ext cx="5638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chemeClr val="accent5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chemeClr val="accent5"/>
                </a:solidFill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solidFill>
                  <a:schemeClr val="accent5"/>
                </a:solidFill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accent5"/>
                </a:solidFill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chemeClr val="accent5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22" name="Google Shape;22;p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5508" y="4409191"/>
            <a:ext cx="1066800" cy="56435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8"/>
          <p:cNvSpPr/>
          <p:nvPr/>
        </p:nvSpPr>
        <p:spPr>
          <a:xfrm flipH="1">
            <a:off x="8224398" y="727428"/>
            <a:ext cx="9017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 sz="1800" b="0" i="0" u="none" strike="noStrike" cap="none">
                <a:solidFill>
                  <a:srgbClr val="009C45"/>
                </a:solidFill>
                <a:latin typeface="Arial"/>
                <a:ea typeface="Arial"/>
                <a:cs typeface="Arial"/>
                <a:sym typeface="Arial"/>
              </a:rPr>
              <a:t>‹N°›</a:t>
            </a:fld>
            <a:endParaRPr sz="1800" b="0" i="0" u="none" strike="noStrike" cap="none">
              <a:solidFill>
                <a:srgbClr val="009C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76;p16"/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9824" y="153388"/>
            <a:ext cx="1333075" cy="133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6" name="Google Shape;26;p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‹N°›</a:t>
            </a:fld>
            <a:endParaRPr/>
          </a:p>
        </p:txBody>
      </p:sp>
      <p:pic>
        <p:nvPicPr>
          <p:cNvPr id="4" name="Google Shape;76;p16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9824" y="153388"/>
            <a:ext cx="1333075" cy="133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5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‹N°›</a:t>
            </a:fld>
            <a:endParaRPr/>
          </a:p>
        </p:txBody>
      </p:sp>
      <p:pic>
        <p:nvPicPr>
          <p:cNvPr id="6" name="Google Shape;76;p16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9824" y="153388"/>
            <a:ext cx="1333075" cy="133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enutzerdefiniertes Layout">
  <p:cSld name="Benutzerdefiniertes Layou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‹N°›</a:t>
            </a:fld>
            <a:endParaRPr/>
          </a:p>
        </p:txBody>
      </p:sp>
      <p:pic>
        <p:nvPicPr>
          <p:cNvPr id="4" name="Google Shape;76;p16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9824" y="153388"/>
            <a:ext cx="1333075" cy="133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5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9" name="Google Shape;39;p5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‹N°›</a:t>
            </a:fld>
            <a:endParaRPr/>
          </a:p>
        </p:txBody>
      </p:sp>
      <p:pic>
        <p:nvPicPr>
          <p:cNvPr id="6" name="Google Shape;76;p16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9824" y="153388"/>
            <a:ext cx="1333075" cy="133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‹N°›</a:t>
            </a:fld>
            <a:endParaRPr/>
          </a:p>
        </p:txBody>
      </p:sp>
      <p:pic>
        <p:nvPicPr>
          <p:cNvPr id="4" name="Google Shape;76;p16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9824" y="153388"/>
            <a:ext cx="1333075" cy="133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5" name="Google Shape;45;p5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6" name="Google Shape;46;p5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‹N°›</a:t>
            </a:fld>
            <a:endParaRPr/>
          </a:p>
        </p:txBody>
      </p:sp>
      <p:pic>
        <p:nvPicPr>
          <p:cNvPr id="5" name="Google Shape;76;p16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79824" y="153388"/>
            <a:ext cx="1333075" cy="133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fantssanstabac.ch/messages/create/" TargetMode="External"/><Relationship Id="rId2" Type="http://schemas.openxmlformats.org/officeDocument/2006/relationships/hyperlink" Target="http://www.enfantssanstabac.ch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virginie.brehier@lpvd.ch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fantssanstabac.ch/media/files/2022/01/VI_KinderohneTabak_Umsetzungsvorschlag_F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5255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161913" y="678264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de-CH" b="1" i="1" dirty="0" err="1" smtClean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Enfants</a:t>
            </a:r>
            <a:r>
              <a:rPr lang="de-CH" b="1" i="1" dirty="0" smtClean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de-CH" b="1" i="1" dirty="0" err="1" smtClean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sans</a:t>
            </a:r>
            <a:r>
              <a:rPr lang="de-CH" b="1" i="1" dirty="0" smtClean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de-CH" b="1" i="1" dirty="0" err="1" smtClean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tabac</a:t>
            </a:r>
            <a:endParaRPr b="1" i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0" name="Google Shape;90;p1"/>
          <p:cNvSpPr txBox="1">
            <a:spLocks noGrp="1"/>
          </p:cNvSpPr>
          <p:nvPr>
            <p:ph type="subTitle" idx="1"/>
          </p:nvPr>
        </p:nvSpPr>
        <p:spPr>
          <a:xfrm>
            <a:off x="311699" y="2834124"/>
            <a:ext cx="8752788" cy="2228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>
              <a:buSzPts val="3027"/>
            </a:pPr>
            <a:r>
              <a:rPr lang="de-CH" sz="2300" b="1" dirty="0" err="1" smtClean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Présentation</a:t>
            </a:r>
            <a:r>
              <a:rPr lang="de-CH" sz="2300" b="1" dirty="0" smtClean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du 19.01.2022</a:t>
            </a:r>
            <a:endParaRPr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Google Shape;279;gfb437690f3_0_18"/>
          <p:cNvSpPr txBox="1"/>
          <p:nvPr/>
        </p:nvSpPr>
        <p:spPr>
          <a:xfrm>
            <a:off x="311700" y="1586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de-CH" sz="2820" b="1" dirty="0" smtClean="0">
                <a:solidFill>
                  <a:srgbClr val="D65255"/>
                </a:solidFill>
                <a:latin typeface="Poppins"/>
                <a:ea typeface="Poppins"/>
                <a:cs typeface="Poppins"/>
                <a:sym typeface="Poppins"/>
              </a:rPr>
              <a:t>Key Visual</a:t>
            </a:r>
            <a:endParaRPr sz="2820" b="1" i="0" u="none" strike="noStrike" cap="none" dirty="0">
              <a:solidFill>
                <a:srgbClr val="D6525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" name="Google Shape;279;gfb437690f3_0_18"/>
          <p:cNvSpPr txBox="1"/>
          <p:nvPr/>
        </p:nvSpPr>
        <p:spPr>
          <a:xfrm>
            <a:off x="464100" y="3110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de-CH" sz="2820" b="1" dirty="0" smtClean="0">
                <a:solidFill>
                  <a:srgbClr val="D65255"/>
                </a:solidFill>
                <a:latin typeface="Poppins"/>
                <a:ea typeface="Poppins"/>
                <a:cs typeface="Poppins"/>
                <a:sym typeface="Poppins"/>
              </a:rPr>
              <a:t>Key Visual</a:t>
            </a:r>
            <a:endParaRPr sz="2820" b="1" i="0" u="none" strike="noStrike" cap="none" dirty="0">
              <a:solidFill>
                <a:srgbClr val="D6525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solidFill>
                  <a:srgbClr val="D65255"/>
                </a:solidFill>
                <a:latin typeface="Poppins"/>
                <a:ea typeface="Poppins"/>
                <a:cs typeface="Poppins"/>
                <a:sym typeface="Poppins"/>
              </a:rPr>
              <a:t>Actions </a:t>
            </a:r>
            <a:r>
              <a:rPr lang="de-CH" dirty="0" err="1">
                <a:solidFill>
                  <a:srgbClr val="D65255"/>
                </a:solidFill>
                <a:latin typeface="Poppins"/>
                <a:ea typeface="Poppins"/>
                <a:cs typeface="Poppins"/>
                <a:sym typeface="Poppins"/>
              </a:rPr>
              <a:t>prévues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37117" y="1556725"/>
            <a:ext cx="2628901" cy="3080400"/>
          </a:xfrm>
        </p:spPr>
        <p:txBody>
          <a:bodyPr/>
          <a:lstStyle/>
          <a:p>
            <a:pPr marL="285750" indent="-285750">
              <a:lnSpc>
                <a:spcPct val="100000"/>
              </a:lnSpc>
            </a:pPr>
            <a:r>
              <a:rPr lang="fr-CH" b="0" dirty="0"/>
              <a:t>Mettre un message sur le site </a:t>
            </a:r>
            <a:r>
              <a:rPr lang="fr-CH" b="0" dirty="0">
                <a:hlinkClick r:id="rId2"/>
              </a:rPr>
              <a:t>www.enfantssanstabac.ch</a:t>
            </a:r>
            <a:r>
              <a:rPr lang="fr-CH" b="0" dirty="0"/>
              <a:t> et le partager dans vos </a:t>
            </a:r>
            <a:r>
              <a:rPr lang="fr-CH" b="0" dirty="0" smtClean="0"/>
              <a:t>réseaux</a:t>
            </a:r>
          </a:p>
          <a:p>
            <a:pPr marL="285750" indent="-285750">
              <a:lnSpc>
                <a:spcPct val="100000"/>
              </a:lnSpc>
            </a:pPr>
            <a:r>
              <a:rPr lang="fr-CH" b="0" dirty="0">
                <a:hlinkClick r:id="rId3"/>
              </a:rPr>
              <a:t>https://www.enfantssanstabac.ch/messages/create</a:t>
            </a:r>
            <a:r>
              <a:rPr lang="fr-CH" b="0" dirty="0" smtClean="0">
                <a:hlinkClick r:id="rId3"/>
              </a:rPr>
              <a:t>/</a:t>
            </a:r>
            <a:endParaRPr lang="fr-CH" b="0" dirty="0" smtClean="0"/>
          </a:p>
          <a:p>
            <a:pPr marL="285750" indent="-285750">
              <a:lnSpc>
                <a:spcPct val="100000"/>
              </a:lnSpc>
            </a:pPr>
            <a:endParaRPr lang="fr-CH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H" smtClean="0"/>
              <a:t>10</a:t>
            </a:fld>
            <a:endParaRPr lang="fr-CH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82" y="1059982"/>
            <a:ext cx="3600000" cy="196917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172" y="3029155"/>
            <a:ext cx="3600000" cy="1969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688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2820" dirty="0">
                <a:solidFill>
                  <a:srgbClr val="D65255"/>
                </a:solidFill>
                <a:latin typeface="Poppins"/>
                <a:ea typeface="Poppins"/>
                <a:cs typeface="Poppins"/>
              </a:rPr>
              <a:t>Des </a:t>
            </a:r>
            <a:r>
              <a:rPr lang="fr-CH" sz="2820" dirty="0">
                <a:solidFill>
                  <a:srgbClr val="D65255"/>
                </a:solidFill>
                <a:latin typeface="Poppins"/>
                <a:ea typeface="Poppins"/>
                <a:cs typeface="Poppins"/>
                <a:sym typeface="Arial"/>
              </a:rPr>
              <a:t>questions</a:t>
            </a:r>
            <a:r>
              <a:rPr lang="fr-CH" sz="2820" dirty="0">
                <a:solidFill>
                  <a:srgbClr val="D65255"/>
                </a:solidFill>
                <a:latin typeface="Poppins"/>
                <a:ea typeface="Poppins"/>
                <a:cs typeface="Poppins"/>
              </a:rPr>
              <a:t>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H" smtClean="0"/>
              <a:t>11</a:t>
            </a:fld>
            <a:endParaRPr lang="fr-CH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05" y="1185901"/>
            <a:ext cx="6515633" cy="35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398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fb4a29da8f_3_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de-CH" sz="2820" dirty="0" err="1" smtClean="0">
                <a:solidFill>
                  <a:srgbClr val="D65255"/>
                </a:solidFill>
                <a:latin typeface="Poppins"/>
                <a:ea typeface="Poppins"/>
                <a:cs typeface="Poppins"/>
                <a:sym typeface="Poppins"/>
              </a:rPr>
              <a:t>Coordination</a:t>
            </a:r>
            <a:r>
              <a:rPr lang="de-CH" sz="2820" dirty="0" smtClean="0">
                <a:solidFill>
                  <a:srgbClr val="D65255"/>
                </a:solidFill>
                <a:latin typeface="Poppins"/>
                <a:ea typeface="Poppins"/>
                <a:cs typeface="Poppins"/>
                <a:sym typeface="Poppins"/>
              </a:rPr>
              <a:t> du </a:t>
            </a:r>
            <a:r>
              <a:rPr lang="de-CH" sz="2820" dirty="0" err="1" smtClean="0">
                <a:solidFill>
                  <a:srgbClr val="D65255"/>
                </a:solidFill>
                <a:latin typeface="Poppins"/>
                <a:ea typeface="Poppins"/>
                <a:cs typeface="Poppins"/>
                <a:sym typeface="Poppins"/>
              </a:rPr>
              <a:t>comité</a:t>
            </a:r>
            <a:r>
              <a:rPr lang="de-CH" sz="2820" dirty="0" smtClean="0">
                <a:solidFill>
                  <a:srgbClr val="D65255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de-CH" sz="2820" dirty="0" err="1" smtClean="0">
                <a:solidFill>
                  <a:srgbClr val="D65255"/>
                </a:solidFill>
                <a:latin typeface="Poppins"/>
                <a:ea typeface="Poppins"/>
                <a:cs typeface="Poppins"/>
                <a:sym typeface="Poppins"/>
              </a:rPr>
              <a:t>vaudois</a:t>
            </a:r>
            <a:endParaRPr sz="2820" b="1" dirty="0">
              <a:solidFill>
                <a:srgbClr val="D6525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66" name="Google Shape;466;gfb4a29da8f_3_0"/>
          <p:cNvSpPr txBox="1">
            <a:spLocks noGrp="1"/>
          </p:cNvSpPr>
          <p:nvPr>
            <p:ph type="body" idx="1"/>
          </p:nvPr>
        </p:nvSpPr>
        <p:spPr>
          <a:xfrm>
            <a:off x="601125" y="1953225"/>
            <a:ext cx="8109600" cy="26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" sz="1400" b="0" dirty="0" smtClean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Chantal Diserens</a:t>
            </a:r>
            <a:r>
              <a:rPr lang="de" sz="14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				</a:t>
            </a:r>
            <a:r>
              <a:rPr lang="de" sz="1400" b="0" dirty="0" smtClean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Virginie Bréhier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400" b="0" dirty="0" smtClean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Directrice </a:t>
            </a:r>
            <a:r>
              <a:rPr lang="fr-FR" sz="14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			</a:t>
            </a:r>
            <a:r>
              <a:rPr lang="fr-FR" sz="1400" b="0" dirty="0" smtClean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		Promotion </a:t>
            </a:r>
            <a:r>
              <a:rPr lang="fr-FR" sz="14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 la santé et prévention</a:t>
            </a: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fr-FR" sz="14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Ligue suisse contre le cancer 			</a:t>
            </a:r>
            <a:r>
              <a:rPr lang="fr-FR" sz="1400" b="0" dirty="0" smtClean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Ligue </a:t>
            </a:r>
            <a:r>
              <a:rPr lang="fr-FR" sz="14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pulmonaire </a:t>
            </a:r>
            <a:r>
              <a:rPr lang="fr-FR" sz="1400" b="0" dirty="0" smtClean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vaudoise</a:t>
            </a:r>
            <a:endParaRPr lang="fr-FR" sz="1400" b="0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de-CH" sz="1400" b="0" dirty="0" err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Tél</a:t>
            </a:r>
            <a:r>
              <a:rPr lang="de-CH" sz="14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: </a:t>
            </a:r>
            <a:r>
              <a:rPr lang="de-CH" sz="1400" b="0" dirty="0" err="1" smtClean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xxxxxx</a:t>
            </a:r>
            <a:r>
              <a:rPr lang="de-CH" sz="14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				      </a:t>
            </a:r>
            <a:r>
              <a:rPr lang="de-CH" sz="1400" b="0" dirty="0" smtClean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	</a:t>
            </a:r>
            <a:r>
              <a:rPr lang="de-CH" sz="1400" b="0" dirty="0" err="1" smtClean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Tél</a:t>
            </a:r>
            <a:r>
              <a:rPr lang="de-CH" sz="14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: </a:t>
            </a:r>
            <a:r>
              <a:rPr lang="de-CH" sz="1400" b="0" dirty="0" smtClean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021 623 38 87/ 076 346 02 66</a:t>
            </a:r>
            <a:r>
              <a:rPr lang="de-CH" sz="14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		</a:t>
            </a:r>
            <a:endParaRPr lang="fr-FR" sz="1400" b="0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" sz="14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E-Mail:  </a:t>
            </a:r>
            <a:r>
              <a:rPr lang="de" sz="1400" b="0" u="sng" dirty="0" smtClean="0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</a:rPr>
              <a:t>chantal.diserens@lvc.ch</a:t>
            </a:r>
            <a:r>
              <a:rPr lang="de" sz="1400" b="0" dirty="0" smtClean="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de" sz="1400" b="0" dirty="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		</a:t>
            </a:r>
            <a:r>
              <a:rPr lang="de" sz="1400" b="0" dirty="0" smtClean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E-Mail</a:t>
            </a:r>
            <a:r>
              <a:rPr lang="de" sz="14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  <a:r>
              <a:rPr lang="de" sz="1400" b="0" dirty="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de" sz="1400" b="0" u="sng" dirty="0" smtClean="0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3"/>
              </a:rPr>
              <a:t>virginie.brehier@lpvd.ch</a:t>
            </a:r>
            <a:r>
              <a:rPr lang="de" sz="1400" b="0" dirty="0" smtClean="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1400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67" name="Google Shape;467;gfb4a29da8f_3_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de"/>
              <a:t>12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de" sz="2820" b="1" dirty="0">
                <a:solidFill>
                  <a:srgbClr val="D65255"/>
                </a:solidFill>
                <a:latin typeface="Poppins"/>
                <a:ea typeface="Poppins"/>
                <a:cs typeface="Poppins"/>
                <a:sym typeface="Poppins"/>
              </a:rPr>
              <a:t>Programm</a:t>
            </a:r>
            <a:r>
              <a:rPr lang="de-CH" sz="2820" b="1" dirty="0">
                <a:solidFill>
                  <a:srgbClr val="D65255"/>
                </a:solidFill>
                <a:latin typeface="Poppins"/>
                <a:ea typeface="Poppins"/>
                <a:cs typeface="Poppins"/>
                <a:sym typeface="Poppins"/>
              </a:rPr>
              <a:t>e</a:t>
            </a:r>
            <a:endParaRPr sz="2820" b="1" dirty="0">
              <a:solidFill>
                <a:srgbClr val="D6525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6" name="Google Shape;96;p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558800" lvl="0" indent="-4572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AutoNum type="arabicPeriod"/>
            </a:pPr>
            <a:r>
              <a:rPr lang="fr-CH" sz="2000" b="0" dirty="0" smtClean="0">
                <a:latin typeface="Poppins"/>
                <a:ea typeface="Poppins"/>
                <a:cs typeface="Poppins"/>
                <a:sym typeface="Poppins"/>
              </a:rPr>
              <a:t>Points clé du texte</a:t>
            </a:r>
          </a:p>
          <a:p>
            <a:pPr marL="558800" lvl="0" indent="-4572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AutoNum type="arabicPeriod"/>
            </a:pPr>
            <a:r>
              <a:rPr lang="fr-CH" sz="2000" b="0" dirty="0" smtClean="0">
                <a:latin typeface="Poppins"/>
                <a:ea typeface="Poppins"/>
                <a:cs typeface="Poppins"/>
                <a:sym typeface="Poppins"/>
              </a:rPr>
              <a:t>Point de situation et sondages</a:t>
            </a:r>
            <a:endParaRPr sz="2000" b="0" dirty="0">
              <a:latin typeface="Poppins"/>
              <a:ea typeface="Poppins"/>
              <a:cs typeface="Poppins"/>
              <a:sym typeface="Poppins"/>
            </a:endParaRPr>
          </a:p>
          <a:p>
            <a:pPr marL="558800" lvl="0" indent="-4572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AutoNum type="arabicPeriod"/>
            </a:pPr>
            <a:r>
              <a:rPr lang="fr-CH" sz="2000" b="0" dirty="0" smtClean="0">
                <a:latin typeface="Poppins"/>
                <a:ea typeface="Poppins"/>
                <a:cs typeface="Poppins"/>
                <a:sym typeface="Poppins"/>
              </a:rPr>
              <a:t>Enjeux</a:t>
            </a:r>
          </a:p>
          <a:p>
            <a:pPr marL="558800" lvl="0" indent="-4572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AutoNum type="arabicPeriod"/>
            </a:pPr>
            <a:r>
              <a:rPr lang="fr-CH" sz="2000" b="0" dirty="0" smtClean="0">
                <a:latin typeface="Poppins"/>
                <a:ea typeface="Poppins"/>
                <a:cs typeface="Poppins"/>
                <a:sym typeface="Poppins"/>
              </a:rPr>
              <a:t>Arguments des opposants</a:t>
            </a:r>
          </a:p>
          <a:p>
            <a:pPr marL="558800" lvl="0" indent="-4572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AutoNum type="arabicPeriod"/>
            </a:pPr>
            <a:r>
              <a:rPr lang="fr-CH" sz="2000" b="0" dirty="0" smtClean="0">
                <a:latin typeface="Poppins"/>
                <a:ea typeface="Poppins"/>
                <a:cs typeface="Poppins"/>
                <a:sym typeface="Poppins"/>
              </a:rPr>
              <a:t>Proposition de mise en œuvre</a:t>
            </a:r>
          </a:p>
          <a:p>
            <a:pPr marL="558800" lvl="0" indent="-4572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AutoNum type="arabicPeriod"/>
            </a:pPr>
            <a:r>
              <a:rPr lang="fr-CH" sz="2000" b="0" dirty="0" smtClean="0">
                <a:latin typeface="Poppins"/>
                <a:ea typeface="Poppins"/>
                <a:cs typeface="Poppins"/>
                <a:sym typeface="Poppins"/>
              </a:rPr>
              <a:t>Actions prévues</a:t>
            </a:r>
            <a:endParaRPr sz="2000" b="0" dirty="0">
              <a:latin typeface="Poppins"/>
              <a:ea typeface="Poppins"/>
              <a:cs typeface="Poppins"/>
              <a:sym typeface="Poppins"/>
            </a:endParaRPr>
          </a:p>
          <a:p>
            <a:pPr marL="558800" lvl="0" indent="-4572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AutoNum type="arabicPeriod"/>
            </a:pPr>
            <a:r>
              <a:rPr lang="de-CH" sz="2000" b="0" dirty="0" err="1" smtClean="0">
                <a:latin typeface="Poppins"/>
                <a:ea typeface="Poppins"/>
                <a:cs typeface="Poppins"/>
                <a:sym typeface="Poppins"/>
              </a:rPr>
              <a:t>Questions</a:t>
            </a:r>
            <a:endParaRPr dirty="0"/>
          </a:p>
        </p:txBody>
      </p:sp>
      <p:sp>
        <p:nvSpPr>
          <p:cNvPr id="97" name="Google Shape;97;p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de" sz="1500">
                <a:latin typeface="Poppins"/>
                <a:ea typeface="Poppins"/>
                <a:cs typeface="Poppins"/>
                <a:sym typeface="Poppins"/>
              </a:rPr>
              <a:t>2</a:t>
            </a:fld>
            <a:endParaRPr sz="15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2820" dirty="0">
                <a:solidFill>
                  <a:srgbClr val="D65255"/>
                </a:solidFill>
                <a:latin typeface="Poppins"/>
                <a:ea typeface="Poppins"/>
                <a:cs typeface="Poppins"/>
              </a:rPr>
              <a:t>Points </a:t>
            </a:r>
            <a:r>
              <a:rPr lang="fr-CH" sz="2820" dirty="0" smtClean="0">
                <a:solidFill>
                  <a:srgbClr val="D65255"/>
                </a:solidFill>
                <a:latin typeface="Poppins"/>
                <a:ea typeface="Poppins"/>
                <a:cs typeface="Poppins"/>
              </a:rPr>
              <a:t>clés</a:t>
            </a:r>
            <a:br>
              <a:rPr lang="fr-CH" sz="2820" dirty="0" smtClean="0">
                <a:solidFill>
                  <a:srgbClr val="D65255"/>
                </a:solidFill>
                <a:latin typeface="Poppins"/>
                <a:ea typeface="Poppins"/>
                <a:cs typeface="Poppins"/>
              </a:rPr>
            </a:br>
            <a:r>
              <a:rPr lang="fr-CH" sz="2820" dirty="0" smtClean="0">
                <a:solidFill>
                  <a:srgbClr val="D65255"/>
                </a:solidFill>
                <a:latin typeface="Poppins"/>
                <a:ea typeface="Poppins"/>
                <a:cs typeface="Poppins"/>
              </a:rPr>
              <a:t>du </a:t>
            </a:r>
            <a:r>
              <a:rPr lang="fr-CH" sz="2820" dirty="0">
                <a:solidFill>
                  <a:srgbClr val="D65255"/>
                </a:solidFill>
                <a:latin typeface="Poppins"/>
                <a:ea typeface="Poppins"/>
                <a:cs typeface="Poppins"/>
              </a:rPr>
              <a:t>texte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H" smtClean="0"/>
              <a:t>3</a:t>
            </a:fld>
            <a:endParaRPr lang="fr-CH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/>
          <a:srcRect l="26179" t="22761" r="26586" b="10437"/>
          <a:stretch/>
        </p:blipFill>
        <p:spPr>
          <a:xfrm>
            <a:off x="2590799" y="529401"/>
            <a:ext cx="4968706" cy="439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659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body" idx="1"/>
          </p:nvPr>
        </p:nvSpPr>
        <p:spPr>
          <a:xfrm>
            <a:off x="3241964" y="1556725"/>
            <a:ext cx="5590261" cy="30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0000"/>
              </a:lnSpc>
              <a:buClr>
                <a:schemeClr val="dk1"/>
              </a:buClr>
              <a:buSzPts val="1100"/>
              <a:buNone/>
            </a:pPr>
            <a:r>
              <a:rPr lang="fr-CH" b="0" dirty="0"/>
              <a:t>Selon </a:t>
            </a:r>
            <a:r>
              <a:rPr lang="fr-CH" b="0" dirty="0" smtClean="0"/>
              <a:t>les premiers sondages de la presse, l’initiative recueille </a:t>
            </a:r>
            <a:r>
              <a:rPr lang="fr-CH" b="0" dirty="0"/>
              <a:t>une nette majorité: </a:t>
            </a:r>
            <a:r>
              <a:rPr lang="fr-CH" b="0" dirty="0" smtClean="0"/>
              <a:t>67% </a:t>
            </a:r>
            <a:r>
              <a:rPr lang="fr-CH" b="0" dirty="0"/>
              <a:t>des personnes interrogées étaient «pour» ou «plutôt pour» l’initiative, 25% contre. </a:t>
            </a:r>
            <a:endParaRPr lang="fr-CH" b="0" dirty="0" smtClean="0"/>
          </a:p>
          <a:p>
            <a:pPr marL="0" lvl="0" indent="0">
              <a:lnSpc>
                <a:spcPct val="110000"/>
              </a:lnSpc>
              <a:buClr>
                <a:schemeClr val="dk1"/>
              </a:buClr>
              <a:buSzPts val="1100"/>
              <a:buNone/>
            </a:pPr>
            <a:endParaRPr lang="fr-CH" b="0" dirty="0"/>
          </a:p>
          <a:p>
            <a:pPr marL="0" lvl="0" indent="0">
              <a:lnSpc>
                <a:spcPct val="110000"/>
              </a:lnSpc>
              <a:buClr>
                <a:schemeClr val="dk1"/>
              </a:buClr>
              <a:buSzPts val="1100"/>
              <a:buNone/>
            </a:pPr>
            <a:r>
              <a:rPr lang="fr-CH" b="0" dirty="0" smtClean="0"/>
              <a:t>Le réservoir des indécis est de 2%.</a:t>
            </a:r>
          </a:p>
          <a:p>
            <a:pPr marL="0" lvl="0" indent="0">
              <a:lnSpc>
                <a:spcPct val="110000"/>
              </a:lnSpc>
              <a:buClr>
                <a:schemeClr val="dk1"/>
              </a:buClr>
              <a:buSzPts val="1100"/>
              <a:buNone/>
            </a:pPr>
            <a:endParaRPr lang="fr-CH" b="0" dirty="0"/>
          </a:p>
          <a:p>
            <a:pPr marL="0" lvl="0" indent="0">
              <a:lnSpc>
                <a:spcPct val="110000"/>
              </a:lnSpc>
              <a:buClr>
                <a:schemeClr val="dk1"/>
              </a:buClr>
              <a:buSzPts val="1100"/>
              <a:buNone/>
            </a:pPr>
            <a:r>
              <a:rPr lang="fr-CH" b="0" dirty="0" smtClean="0"/>
              <a:t>La majorité du peuple est en bonne voix, celle des cantons plus incertaine.</a:t>
            </a:r>
          </a:p>
          <a:p>
            <a:pPr marL="0" lvl="0" indent="0">
              <a:lnSpc>
                <a:spcPct val="110000"/>
              </a:lnSpc>
              <a:buClr>
                <a:schemeClr val="dk1"/>
              </a:buClr>
              <a:buSzPts val="1100"/>
              <a:buNone/>
            </a:pPr>
            <a:endParaRPr b="0" dirty="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>
              <a:lnSpc>
                <a:spcPct val="110000"/>
              </a:lnSpc>
              <a:buClr>
                <a:schemeClr val="dk1"/>
              </a:buClr>
              <a:buSzPts val="1100"/>
              <a:buNone/>
            </a:pPr>
            <a:r>
              <a:rPr lang="fr-CH" sz="600" b="0" dirty="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https://www.24heures.ch/une-majorite-pour-linterdiction-de-la-publicite-sur-le-tabac-253274431011</a:t>
            </a:r>
            <a:endParaRPr sz="1400" b="0" dirty="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800"/>
              <a:buFont typeface="Lato"/>
              <a:buNone/>
            </a:pPr>
            <a:endParaRPr sz="1400" b="0" dirty="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800"/>
              <a:buFont typeface="Lato"/>
              <a:buNone/>
            </a:pPr>
            <a:endParaRPr sz="1400" b="0" dirty="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800"/>
              <a:buFont typeface="Lato"/>
              <a:buNone/>
            </a:pPr>
            <a:endParaRPr sz="1400" b="0" dirty="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E1E1E"/>
              </a:buClr>
              <a:buSzPts val="1800"/>
              <a:buFont typeface="Lato"/>
              <a:buNone/>
            </a:pPr>
            <a:endParaRPr sz="1400" b="0" dirty="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5" name="Google Shape;95;p2"/>
          <p:cNvSpPr txBox="1">
            <a:spLocks noGrp="1"/>
          </p:cNvSpPr>
          <p:nvPr>
            <p:ph type="sldNum" idx="12"/>
          </p:nvPr>
        </p:nvSpPr>
        <p:spPr>
          <a:xfrm>
            <a:off x="4297659" y="474990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fr-CH"/>
              <a:t>4</a:t>
            </a:fld>
            <a:endParaRPr/>
          </a:p>
        </p:txBody>
      </p:sp>
      <p:sp>
        <p:nvSpPr>
          <p:cNvPr id="96" name="Google Shape;96;p2"/>
          <p:cNvSpPr txBox="1"/>
          <p:nvPr/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20"/>
              <a:buFont typeface="Arial"/>
              <a:buNone/>
            </a:pPr>
            <a:r>
              <a:rPr lang="fr-CH" sz="2820" b="1" i="0" u="none" strike="noStrike" cap="none" dirty="0" smtClean="0">
                <a:solidFill>
                  <a:srgbClr val="F05B61"/>
                </a:solidFill>
                <a:latin typeface="Poppins"/>
                <a:ea typeface="Poppins"/>
                <a:cs typeface="Poppins"/>
                <a:sym typeface="Poppins"/>
              </a:rPr>
              <a:t>Point de situation et sondages</a:t>
            </a:r>
            <a:endParaRPr sz="2820" b="1" i="0" u="none" strike="noStrike" cap="none" dirty="0">
              <a:solidFill>
                <a:srgbClr val="F05B6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026" name="Picture 2" descr="Doigts croisés Emoji 🤞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20" y="1556725"/>
            <a:ext cx="228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429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H" smtClean="0"/>
              <a:t>5</a:t>
            </a:fld>
            <a:endParaRPr lang="fr-CH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73" y="157800"/>
            <a:ext cx="6218936" cy="466420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36438" y="429901"/>
            <a:ext cx="1789943" cy="657600"/>
          </a:xfrm>
        </p:spPr>
        <p:txBody>
          <a:bodyPr/>
          <a:lstStyle/>
          <a:p>
            <a:r>
              <a:rPr lang="fr-CH" dirty="0" smtClean="0">
                <a:solidFill>
                  <a:srgbClr val="F05B61"/>
                </a:solidFill>
                <a:latin typeface="Poppins"/>
                <a:ea typeface="Poppins"/>
                <a:cs typeface="Poppins"/>
                <a:sym typeface="Poppins"/>
              </a:rPr>
              <a:t>Enjeux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276840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"/>
          <p:cNvSpPr txBox="1">
            <a:spLocks noGrp="1"/>
          </p:cNvSpPr>
          <p:nvPr>
            <p:ph type="body" idx="1"/>
          </p:nvPr>
        </p:nvSpPr>
        <p:spPr>
          <a:xfrm>
            <a:off x="3499766" y="1133307"/>
            <a:ext cx="4314198" cy="31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CH" b="0" dirty="0">
                <a:sym typeface="Poppins"/>
              </a:rPr>
              <a:t>L’opposition a lancé sa campagne avec des arguments :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fr-CH" b="0" dirty="0">
              <a:sym typeface="Poppins"/>
            </a:endParaRPr>
          </a:p>
          <a:p>
            <a:pPr marL="285750" indent="-285750">
              <a:lnSpc>
                <a:spcPct val="100000"/>
              </a:lnSpc>
            </a:pPr>
            <a:r>
              <a:rPr lang="fr-CH" b="0" dirty="0">
                <a:sym typeface="Poppins"/>
              </a:rPr>
              <a:t>de liberté économique</a:t>
            </a:r>
          </a:p>
          <a:p>
            <a:pPr marL="285750" indent="-285750">
              <a:lnSpc>
                <a:spcPct val="100000"/>
              </a:lnSpc>
            </a:pPr>
            <a:r>
              <a:rPr lang="fr-CH" b="0" dirty="0">
                <a:sym typeface="Poppins"/>
              </a:rPr>
              <a:t>de porte ouverte à d’autres interdictions</a:t>
            </a:r>
          </a:p>
          <a:p>
            <a:pPr marL="285750" indent="-285750">
              <a:lnSpc>
                <a:spcPct val="100000"/>
              </a:lnSpc>
            </a:pPr>
            <a:r>
              <a:rPr lang="fr-CH" b="0" dirty="0">
                <a:sym typeface="Poppins"/>
              </a:rPr>
              <a:t>d’inefficacité du </a:t>
            </a:r>
            <a:r>
              <a:rPr lang="fr-CH" b="0" dirty="0" smtClean="0">
                <a:sym typeface="Poppins"/>
              </a:rPr>
              <a:t>texte</a:t>
            </a:r>
          </a:p>
          <a:p>
            <a:pPr marL="285750" indent="-285750">
              <a:lnSpc>
                <a:spcPct val="100000"/>
              </a:lnSpc>
            </a:pPr>
            <a:endParaRPr lang="fr-CH" b="0" dirty="0">
              <a:sym typeface="Poppins"/>
            </a:endParaRPr>
          </a:p>
          <a:p>
            <a:pPr marL="285750" indent="-285750">
              <a:lnSpc>
                <a:spcPct val="100000"/>
              </a:lnSpc>
            </a:pPr>
            <a:r>
              <a:rPr lang="fr-CH" b="0" dirty="0" smtClean="0">
                <a:sym typeface="Poppins"/>
              </a:rPr>
              <a:t>Notre présence sur le terrain est indispensable car chaque voix comptera!</a:t>
            </a:r>
            <a:endParaRPr b="0" dirty="0">
              <a:sym typeface="Poppins"/>
            </a:endParaRPr>
          </a:p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400" b="0" dirty="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400" b="0" dirty="0">
              <a:latin typeface="Poppins"/>
              <a:ea typeface="Poppins"/>
              <a:cs typeface="Poppins"/>
              <a:sym typeface="Poppins"/>
            </a:endParaRPr>
          </a:p>
          <a:p>
            <a:pPr marL="457188" lvl="0" indent="-228590" algn="l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1E1E1E"/>
              </a:buClr>
              <a:buSzPts val="1800"/>
              <a:buFont typeface="Lato"/>
              <a:buNone/>
            </a:pPr>
            <a:endParaRPr sz="1400" dirty="0"/>
          </a:p>
        </p:txBody>
      </p:sp>
      <p:sp>
        <p:nvSpPr>
          <p:cNvPr id="117" name="Google Shape;117;p5"/>
          <p:cNvSpPr txBox="1">
            <a:spLocks noGrp="1"/>
          </p:cNvSpPr>
          <p:nvPr>
            <p:ph type="sldNum" idx="12"/>
          </p:nvPr>
        </p:nvSpPr>
        <p:spPr>
          <a:xfrm>
            <a:off x="4297659" y="474990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fr-CH"/>
              <a:t>6</a:t>
            </a:fld>
            <a:endParaRPr/>
          </a:p>
        </p:txBody>
      </p:sp>
      <p:sp>
        <p:nvSpPr>
          <p:cNvPr id="118" name="Google Shape;118;p5"/>
          <p:cNvSpPr txBox="1"/>
          <p:nvPr/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20"/>
              <a:buFont typeface="Arial"/>
              <a:buNone/>
            </a:pPr>
            <a:r>
              <a:rPr lang="fr-CH" sz="2820" b="1" i="0" u="none" strike="noStrike" cap="none" dirty="0" smtClean="0">
                <a:solidFill>
                  <a:srgbClr val="F05B61"/>
                </a:solidFill>
                <a:latin typeface="Poppins"/>
                <a:ea typeface="Poppins"/>
                <a:cs typeface="Poppins"/>
                <a:sym typeface="Poppins"/>
              </a:rPr>
              <a:t>Arguments des opposants</a:t>
            </a:r>
            <a:endParaRPr sz="2820" b="1" i="0" u="none" strike="noStrike" cap="none" dirty="0">
              <a:solidFill>
                <a:srgbClr val="F05B6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23" y="1017725"/>
            <a:ext cx="2365019" cy="335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32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"/>
          <p:cNvSpPr txBox="1">
            <a:spLocks noGrp="1"/>
          </p:cNvSpPr>
          <p:nvPr>
            <p:ph type="sldNum" idx="12"/>
          </p:nvPr>
        </p:nvSpPr>
        <p:spPr>
          <a:xfrm>
            <a:off x="4297659" y="474990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fr-CH"/>
              <a:t>7</a:t>
            </a:fld>
            <a:endParaRPr/>
          </a:p>
        </p:txBody>
      </p:sp>
      <p:sp>
        <p:nvSpPr>
          <p:cNvPr id="142" name="Google Shape;142;p8"/>
          <p:cNvSpPr txBox="1"/>
          <p:nvPr/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20"/>
              <a:buFont typeface="Arial"/>
              <a:buNone/>
            </a:pPr>
            <a:r>
              <a:rPr lang="fr-CH" sz="2820" b="1" i="0" u="none" strike="noStrike" cap="none" dirty="0" smtClean="0">
                <a:solidFill>
                  <a:srgbClr val="F05B61"/>
                </a:solidFill>
                <a:latin typeface="Poppins"/>
                <a:ea typeface="Poppins"/>
                <a:cs typeface="Poppins"/>
                <a:sym typeface="Poppins"/>
              </a:rPr>
              <a:t>Proposition de mise en </a:t>
            </a:r>
            <a:r>
              <a:rPr lang="fr-CH" sz="2820" b="1" i="0" u="none" strike="noStrike" cap="none" dirty="0" err="1" smtClean="0">
                <a:solidFill>
                  <a:srgbClr val="F05B61"/>
                </a:solidFill>
                <a:latin typeface="Poppins"/>
                <a:ea typeface="Poppins"/>
                <a:cs typeface="Poppins"/>
                <a:sym typeface="Poppins"/>
              </a:rPr>
              <a:t>oeuvre</a:t>
            </a:r>
            <a:endParaRPr sz="2820" b="1" i="0" u="none" strike="noStrike" cap="none" dirty="0">
              <a:solidFill>
                <a:srgbClr val="F05B6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Espace réservé du texte 1"/>
          <p:cNvSpPr>
            <a:spLocks noGrp="1"/>
          </p:cNvSpPr>
          <p:nvPr>
            <p:ph type="body" idx="1"/>
          </p:nvPr>
        </p:nvSpPr>
        <p:spPr>
          <a:xfrm>
            <a:off x="601125" y="1442424"/>
            <a:ext cx="7668600" cy="3080400"/>
          </a:xfrm>
        </p:spPr>
        <p:txBody>
          <a:bodyPr/>
          <a:lstStyle/>
          <a:p>
            <a:r>
              <a:rPr lang="fr-CH" b="0" dirty="0"/>
              <a:t>Une proposition de mise en œuvre de l’initiative est </a:t>
            </a:r>
            <a:r>
              <a:rPr lang="fr-CH" b="0" dirty="0">
                <a:hlinkClick r:id="rId3"/>
              </a:rPr>
              <a:t>disponible et à consulter en ligne</a:t>
            </a:r>
            <a:endParaRPr lang="fr-CH" b="0" dirty="0"/>
          </a:p>
          <a:p>
            <a:r>
              <a:rPr lang="fr-CH" b="0" dirty="0" smtClean="0"/>
              <a:t>Exemples de mesures :</a:t>
            </a:r>
          </a:p>
          <a:p>
            <a:pPr lvl="1"/>
            <a:r>
              <a:rPr lang="fr-CH" dirty="0" smtClean="0"/>
              <a:t>Promotion des compétences pour la santé dans le cadre du plan d’étude (compétences de vie) auprès des jeunes scolarisés</a:t>
            </a:r>
          </a:p>
          <a:p>
            <a:pPr lvl="1"/>
            <a:r>
              <a:rPr lang="fr-CH" dirty="0" smtClean="0"/>
              <a:t>Extension des zones non-fumeurs aux places de jeux</a:t>
            </a:r>
          </a:p>
          <a:p>
            <a:pPr lvl="1"/>
            <a:r>
              <a:rPr lang="fr-CH" dirty="0" smtClean="0"/>
              <a:t>Soutenir les familles socialement défavorisées ou à fragilités multiples</a:t>
            </a:r>
          </a:p>
          <a:p>
            <a:pPr lvl="1"/>
            <a:r>
              <a:rPr lang="fr-CH" dirty="0" smtClean="0"/>
              <a:t>Promotion des clubs de sport, des associations de jeunesse et de l’animation socio-culturelles</a:t>
            </a:r>
          </a:p>
          <a:p>
            <a:pPr marL="114300" indent="0">
              <a:buNone/>
            </a:pP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51725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 smtClean="0"/>
              <a:t>8</a:t>
            </a:fld>
            <a:endParaRPr lang="de-CH"/>
          </a:p>
        </p:txBody>
      </p:sp>
      <p:sp>
        <p:nvSpPr>
          <p:cNvPr id="34" name="Google Shape;197;p9"/>
          <p:cNvSpPr txBox="1"/>
          <p:nvPr/>
        </p:nvSpPr>
        <p:spPr>
          <a:xfrm>
            <a:off x="311709" y="258934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5">
              <a:buClr>
                <a:schemeClr val="dk1"/>
              </a:buClr>
              <a:buSzPts val="990"/>
            </a:pPr>
            <a:r>
              <a:rPr lang="fr-CH" sz="2820" b="1" dirty="0" smtClean="0">
                <a:solidFill>
                  <a:srgbClr val="D65255"/>
                </a:solidFill>
                <a:latin typeface="Poppins"/>
                <a:ea typeface="Poppins"/>
                <a:cs typeface="Poppins"/>
                <a:sym typeface="Poppins"/>
              </a:rPr>
              <a:t>Actions</a:t>
            </a:r>
          </a:p>
          <a:p>
            <a:pPr lvl="5">
              <a:buClr>
                <a:schemeClr val="dk1"/>
              </a:buClr>
              <a:buSzPts val="990"/>
            </a:pPr>
            <a:r>
              <a:rPr lang="fr-CH" sz="2820" b="1" dirty="0" smtClean="0">
                <a:solidFill>
                  <a:srgbClr val="D65255"/>
                </a:solidFill>
                <a:latin typeface="Poppins"/>
                <a:ea typeface="Poppins"/>
                <a:cs typeface="Poppins"/>
                <a:sym typeface="Poppins"/>
              </a:rPr>
              <a:t>prévues</a:t>
            </a:r>
            <a:endParaRPr sz="2820" b="1" i="0" u="none" strike="noStrike" cap="none" dirty="0">
              <a:solidFill>
                <a:srgbClr val="D6525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/>
          <a:srcRect l="6145" t="25993" r="47054" b="17711"/>
          <a:stretch/>
        </p:blipFill>
        <p:spPr>
          <a:xfrm>
            <a:off x="1960428" y="380995"/>
            <a:ext cx="5999017" cy="451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54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de-CH" sz="2820" b="1" dirty="0" smtClean="0">
                <a:solidFill>
                  <a:srgbClr val="D65255"/>
                </a:solidFill>
                <a:latin typeface="Poppins"/>
                <a:ea typeface="Poppins"/>
                <a:cs typeface="Poppins"/>
                <a:sym typeface="Poppins"/>
              </a:rPr>
              <a:t>Actions </a:t>
            </a:r>
            <a:r>
              <a:rPr lang="de-CH" sz="2820" b="1" dirty="0" err="1" smtClean="0">
                <a:solidFill>
                  <a:srgbClr val="D65255"/>
                </a:solidFill>
                <a:latin typeface="Poppins"/>
                <a:ea typeface="Poppins"/>
                <a:cs typeface="Poppins"/>
                <a:sym typeface="Poppins"/>
              </a:rPr>
              <a:t>prévues</a:t>
            </a:r>
            <a:endParaRPr sz="2820" b="1" dirty="0">
              <a:solidFill>
                <a:srgbClr val="D6525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2" name="Google Shape;122;p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de" sz="1500">
                <a:latin typeface="Poppins"/>
                <a:ea typeface="Poppins"/>
                <a:cs typeface="Poppins"/>
                <a:sym typeface="Poppins"/>
              </a:rPr>
              <a:t>9</a:t>
            </a:fld>
            <a:endParaRPr sz="15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6" name="Google Shape;126;p5"/>
          <p:cNvSpPr txBox="1"/>
          <p:nvPr/>
        </p:nvSpPr>
        <p:spPr>
          <a:xfrm>
            <a:off x="8250825" y="2909450"/>
            <a:ext cx="5093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A649E10C-EE08-4DFF-AF07-45053651A592}"/>
              </a:ext>
            </a:extLst>
          </p:cNvPr>
          <p:cNvSpPr/>
          <p:nvPr/>
        </p:nvSpPr>
        <p:spPr>
          <a:xfrm rot="476708">
            <a:off x="410691" y="3371270"/>
            <a:ext cx="7038725" cy="656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9" name="Google Shape;116;p5"/>
          <p:cNvSpPr txBox="1">
            <a:spLocks noGrp="1"/>
          </p:cNvSpPr>
          <p:nvPr>
            <p:ph type="body" idx="1"/>
          </p:nvPr>
        </p:nvSpPr>
        <p:spPr>
          <a:xfrm>
            <a:off x="4206240" y="1624801"/>
            <a:ext cx="4787153" cy="31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lnSpc>
                <a:spcPct val="100000"/>
              </a:lnSpc>
            </a:pPr>
            <a:r>
              <a:rPr lang="fr-CH" b="0" dirty="0" smtClean="0">
                <a:sym typeface="Poppins"/>
              </a:rPr>
              <a:t>Des distributions de flyers</a:t>
            </a:r>
          </a:p>
          <a:p>
            <a:pPr marL="285750" indent="-285750">
              <a:lnSpc>
                <a:spcPct val="100000"/>
              </a:lnSpc>
            </a:pPr>
            <a:endParaRPr lang="fr-CH" b="0" dirty="0">
              <a:sym typeface="Poppins"/>
            </a:endParaRPr>
          </a:p>
          <a:p>
            <a:pPr marL="285750" indent="-285750">
              <a:lnSpc>
                <a:spcPct val="100000"/>
              </a:lnSpc>
            </a:pPr>
            <a:r>
              <a:rPr lang="fr-CH" b="0" dirty="0">
                <a:sym typeface="Poppins"/>
              </a:rPr>
              <a:t>Capsules vidéos le 25.01 : qui est partant</a:t>
            </a:r>
            <a:r>
              <a:rPr lang="fr-CH" b="0" dirty="0" smtClean="0">
                <a:sym typeface="Poppins"/>
              </a:rPr>
              <a:t>?</a:t>
            </a:r>
          </a:p>
          <a:p>
            <a:pPr marL="285750" indent="-285750">
              <a:lnSpc>
                <a:spcPct val="100000"/>
              </a:lnSpc>
            </a:pPr>
            <a:endParaRPr lang="fr-CH" b="0" dirty="0">
              <a:sym typeface="Poppins"/>
            </a:endParaRPr>
          </a:p>
          <a:p>
            <a:pPr marL="285750" indent="-285750">
              <a:lnSpc>
                <a:spcPct val="100000"/>
              </a:lnSpc>
            </a:pPr>
            <a:r>
              <a:rPr lang="fr-CH" b="0" dirty="0" smtClean="0">
                <a:sym typeface="Poppins"/>
              </a:rPr>
              <a:t>Des témoignages de malades ou de jeunes</a:t>
            </a:r>
            <a:endParaRPr lang="fr-CH" b="0" dirty="0">
              <a:sym typeface="Poppins"/>
            </a:endParaRPr>
          </a:p>
          <a:p>
            <a:pPr marL="285750" indent="-285750">
              <a:lnSpc>
                <a:spcPct val="100000"/>
              </a:lnSpc>
            </a:pPr>
            <a:endParaRPr lang="fr-CH" b="0" dirty="0" smtClean="0">
              <a:sym typeface="Poppins"/>
            </a:endParaRPr>
          </a:p>
          <a:p>
            <a:pPr marL="285750" indent="-285750">
              <a:lnSpc>
                <a:spcPct val="100000"/>
              </a:lnSpc>
            </a:pPr>
            <a:r>
              <a:rPr lang="fr-CH" b="0" dirty="0" smtClean="0">
                <a:sym typeface="Poppins"/>
              </a:rPr>
              <a:t>Des courriers de lecteurs – outils fournis</a:t>
            </a:r>
            <a:endParaRPr lang="fr-CH" b="0" dirty="0">
              <a:sym typeface="Poppins"/>
            </a:endParaRPr>
          </a:p>
          <a:p>
            <a:pPr marL="285750" indent="-285750">
              <a:lnSpc>
                <a:spcPct val="100000"/>
              </a:lnSpc>
            </a:pPr>
            <a:endParaRPr lang="fr-CH" b="0" dirty="0">
              <a:sym typeface="Poppins"/>
            </a:endParaRPr>
          </a:p>
          <a:p>
            <a:pPr marL="285750" indent="-285750">
              <a:lnSpc>
                <a:spcPct val="100000"/>
              </a:lnSpc>
            </a:pPr>
            <a:r>
              <a:rPr lang="fr-CH" b="0" dirty="0" smtClean="0">
                <a:sym typeface="Poppins"/>
              </a:rPr>
              <a:t>Des </a:t>
            </a:r>
            <a:r>
              <a:rPr lang="fr-CH" b="0" dirty="0" err="1" smtClean="0">
                <a:sym typeface="Poppins"/>
              </a:rPr>
              <a:t>posts</a:t>
            </a:r>
            <a:r>
              <a:rPr lang="fr-CH" b="0" dirty="0" smtClean="0">
                <a:sym typeface="Poppins"/>
              </a:rPr>
              <a:t> sur les réseaux sociaux et partager, </a:t>
            </a:r>
            <a:r>
              <a:rPr lang="fr-CH" b="0" dirty="0" err="1" smtClean="0">
                <a:sym typeface="Poppins"/>
              </a:rPr>
              <a:t>liker</a:t>
            </a:r>
            <a:r>
              <a:rPr lang="fr-CH" b="0" dirty="0" smtClean="0">
                <a:sym typeface="Poppins"/>
              </a:rPr>
              <a:t>, commenter</a:t>
            </a:r>
            <a:endParaRPr b="0" dirty="0">
              <a:sym typeface="Poppins"/>
            </a:endParaRPr>
          </a:p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400" b="0" dirty="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400" b="0" dirty="0">
              <a:latin typeface="Poppins"/>
              <a:ea typeface="Poppins"/>
              <a:cs typeface="Poppins"/>
              <a:sym typeface="Poppins"/>
            </a:endParaRPr>
          </a:p>
          <a:p>
            <a:pPr marL="457188" lvl="0" indent="-228590" algn="l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1E1E1E"/>
              </a:buClr>
              <a:buSzPts val="1800"/>
              <a:buFont typeface="Lato"/>
              <a:buNone/>
            </a:pPr>
            <a:endParaRPr sz="14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/>
          <a:srcRect l="31307" t="12967" r="31438" b="14040"/>
          <a:stretch/>
        </p:blipFill>
        <p:spPr>
          <a:xfrm>
            <a:off x="298206" y="1078626"/>
            <a:ext cx="2060438" cy="2523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3977</TotalTime>
  <Words>295</Words>
  <Application>Microsoft Office PowerPoint</Application>
  <PresentationFormat>Affichage à l'écran (16:9)</PresentationFormat>
  <Paragraphs>74</Paragraphs>
  <Slides>12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Lato Light</vt:lpstr>
      <vt:lpstr>Poppins</vt:lpstr>
      <vt:lpstr>Arial</vt:lpstr>
      <vt:lpstr>Lato</vt:lpstr>
      <vt:lpstr>Simple Light</vt:lpstr>
      <vt:lpstr>Enfants sans tabac</vt:lpstr>
      <vt:lpstr>Programme</vt:lpstr>
      <vt:lpstr>Points clés du texte</vt:lpstr>
      <vt:lpstr>Présentation PowerPoint</vt:lpstr>
      <vt:lpstr>Enjeux</vt:lpstr>
      <vt:lpstr>Présentation PowerPoint</vt:lpstr>
      <vt:lpstr>Présentation PowerPoint</vt:lpstr>
      <vt:lpstr>Présentation PowerPoint</vt:lpstr>
      <vt:lpstr>Actions prévues</vt:lpstr>
      <vt:lpstr>Actions prévues</vt:lpstr>
      <vt:lpstr>Des questions?</vt:lpstr>
      <vt:lpstr>Coordination du comité vaudois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Kantonale Komitees</dc:title>
  <dc:creator>Claudia Künzli</dc:creator>
  <cp:lastModifiedBy>Brehier Virginie</cp:lastModifiedBy>
  <cp:revision>98</cp:revision>
  <cp:lastPrinted>2021-11-08T09:55:40Z</cp:lastPrinted>
  <dcterms:modified xsi:type="dcterms:W3CDTF">2022-01-18T08:58:48Z</dcterms:modified>
</cp:coreProperties>
</file>