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38"/>
    <p:restoredTop sz="94607"/>
  </p:normalViewPr>
  <p:slideViewPr>
    <p:cSldViewPr snapToGrid="0" snapToObjects="1">
      <p:cViewPr varScale="1">
        <p:scale>
          <a:sx n="138" d="100"/>
          <a:sy n="138" d="100"/>
        </p:scale>
        <p:origin x="20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A30A-949C-884C-9488-B68FBBACD85E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9E46C-08B0-CC45-A781-DC9DF27B37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143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9E46C-08B0-CC45-A781-DC9DF27B37C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799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81C274-1E48-1743-A0BE-6442BA74B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DD86B2F-5BBA-B744-9EBB-B99BCEB69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C1D442-0158-C14A-9C92-46DB593F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E856DE-7AE0-374C-A8FD-58AE2801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32020-3C7B-6C47-9D18-289FA73D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73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B0F521-42C5-7A48-BEB0-151DC27C1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707176-2276-D441-A4BB-8B243ACCF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A54E21-AE5B-9F40-85AE-FAE677260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5E6CB3-A235-204C-8AB6-FB12FD8C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157572-855F-C240-9B4E-4F0C6BEA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13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F4ACA3-F11B-7740-BA96-B46BD9172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6146486-08F2-E440-824F-FB1785FA4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7B28D9-303B-4340-BEB5-9B4EDADB6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3D786B-0531-B34A-B06E-AE45C6E88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B307C-9D27-2F45-86C8-AC5666A44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749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EE93C-B701-C940-A562-2C023CEEC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D08C0-AB05-7249-8216-AFF0628CF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247204-EC97-6B4E-96AA-27EC3F80C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818F0A-7A22-AB42-86D7-24F35550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DA082F-2530-3C42-8F2E-07C84DDF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70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C40D4F-2B8D-4943-9C59-D737B3056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8C9489-35CF-3748-98D8-D5CDC9E5E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B65784-5637-FE45-ABA9-8EBEDF255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9A32FD-D8EE-9C43-BC65-75F28DB0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49288C-93DB-C448-B059-1CFD5372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56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684DD-6345-4444-9919-696573368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304D54-689F-F84E-87B1-9FF3DA9E5A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081A65-82ED-0D40-B145-2F1481BAF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55AEDC-DB4E-A34B-8B7B-175F30314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F99078-8A43-3548-AAEC-D37CACE41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2A0DFC-ACD8-5F4C-922A-4FD1AAFD6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75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6FCB4-4174-1444-9838-5DAD9889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F28BBC-3485-6A48-8F95-75D474124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A7F1DF-E26F-884C-ADAA-C5E36234E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194A0D-0D9D-0B47-927B-94B97CFB7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65BFADB-767F-A745-8968-A2ECA778F1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64C3D79-121A-9740-AF06-C872B151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3330108-634B-F248-B1C6-A7AB3649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F27DC8-5759-DE43-BFE4-14C6C35B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485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A7769-A883-854A-BF8D-6CBAF481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06657-3DD2-984C-A471-EC9CFA710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537E84-8E11-1A4C-9D20-5457398F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D83F7C-D8BF-F04C-814F-7B14C903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48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C6C5351-503C-A143-BE8A-9592E7CE4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742B3D9-C3B6-494F-8A75-49F24DF1D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6641B4-38F2-614B-B1EE-31169EF1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15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609189-D65E-BF42-BFC6-14415F086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A465B3-560F-E445-B846-12938BF6B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AE38F1-7874-1B4E-929C-49EED79DF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1AF948-4800-ED4C-8569-76CA3FA0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CAF119-5C46-2740-AD6C-7E0C97D43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619FB5-13C7-C744-969B-88C81661F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82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9E93A2-376F-7C40-B355-E1874D4FE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E5D188-BF5A-3C42-A102-C19082706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EA0727-6D01-DD47-B483-971C026DA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AD94F2-CC4A-1744-A3BC-B9C70E97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45008B-63B9-0343-9A8B-19DDEE600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2E6BBD-56E6-9F46-9288-AB999329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11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D005344-548F-E24A-8B57-220A91330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F10CA2-329A-5346-B70E-14B13E035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81FA3B-9542-9246-9B3A-CAD520DE2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5D0AC-43C0-7D44-908D-23784467114D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20028A-3DF8-6940-9BAB-54B4234C2B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98FE04-A036-B649-96A1-E43E163F1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538A0-0C97-4B48-B639-52977DEA0D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15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BC5AB-E18C-AE42-8455-7AD86B3DF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7147"/>
            <a:ext cx="9144000" cy="1171853"/>
          </a:xfrm>
        </p:spPr>
        <p:txBody>
          <a:bodyPr anchor="ctr">
            <a:normAutofit/>
          </a:bodyPr>
          <a:lstStyle/>
          <a:p>
            <a:r>
              <a:rPr lang="fr-FR" sz="4400" dirty="0"/>
              <a:t>Hôpitaux </a:t>
            </a:r>
            <a:r>
              <a:rPr lang="fr-FR" sz="4400" dirty="0" err="1"/>
              <a:t>éco-responsables</a:t>
            </a:r>
            <a:endParaRPr lang="fr-FR" sz="4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1A0FCD-8E65-004D-AD13-2494330C6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57559"/>
            <a:ext cx="9144000" cy="1413769"/>
          </a:xfrm>
        </p:spPr>
        <p:txBody>
          <a:bodyPr/>
          <a:lstStyle/>
          <a:p>
            <a:r>
              <a:rPr lang="fr-FR" dirty="0">
                <a:latin typeface="+mj-lt"/>
              </a:rPr>
              <a:t>Tinh-Hai Collet, pour le Groupe Environnement / Durabilité</a:t>
            </a:r>
          </a:p>
          <a:p>
            <a:r>
              <a:rPr lang="fr-FR" dirty="0">
                <a:latin typeface="+mj-lt"/>
              </a:rPr>
              <a:t>AG Engagés pour la Santé</a:t>
            </a:r>
          </a:p>
          <a:p>
            <a:r>
              <a:rPr lang="fr-FR" dirty="0">
                <a:latin typeface="+mj-lt"/>
              </a:rPr>
              <a:t>20.01.2021</a:t>
            </a:r>
          </a:p>
        </p:txBody>
      </p:sp>
    </p:spTree>
    <p:extLst>
      <p:ext uri="{BB962C8B-B14F-4D97-AF65-F5344CB8AC3E}">
        <p14:creationId xmlns:p14="http://schemas.microsoft.com/office/powerpoint/2010/main" val="41716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Hôpitaux et établissements de soins </a:t>
            </a:r>
            <a:r>
              <a:rPr lang="fr-FR" sz="3600" dirty="0" err="1"/>
              <a:t>éco-responsables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2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Secteur de la santé</a:t>
            </a:r>
          </a:p>
          <a:p>
            <a:r>
              <a:rPr lang="fr-FR" sz="2000" dirty="0">
                <a:latin typeface="+mj-lt"/>
              </a:rPr>
              <a:t>4</a:t>
            </a:r>
            <a:r>
              <a:rPr lang="fr-FR" sz="2000" baseline="30000" dirty="0">
                <a:latin typeface="+mj-lt"/>
              </a:rPr>
              <a:t>e</a:t>
            </a:r>
            <a:r>
              <a:rPr lang="fr-FR" sz="2000" dirty="0">
                <a:latin typeface="+mj-lt"/>
              </a:rPr>
              <a:t> domaine de consommation en Suisse</a:t>
            </a:r>
          </a:p>
          <a:p>
            <a:r>
              <a:rPr lang="fr-FR" sz="2000" dirty="0">
                <a:latin typeface="+mj-lt"/>
              </a:rPr>
              <a:t>Après la nutrition, la mobilité, le logement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Nombreuses initiatives en cours</a:t>
            </a:r>
          </a:p>
          <a:p>
            <a:r>
              <a:rPr lang="fr-FR" sz="2000" dirty="0">
                <a:latin typeface="+mj-lt"/>
              </a:rPr>
              <a:t>CH : Green </a:t>
            </a:r>
            <a:r>
              <a:rPr lang="fr-FR" sz="2000" dirty="0" err="1">
                <a:latin typeface="+mj-lt"/>
              </a:rPr>
              <a:t>Hospital</a:t>
            </a:r>
            <a:r>
              <a:rPr lang="fr-FR" sz="2000" dirty="0">
                <a:latin typeface="+mj-lt"/>
              </a:rPr>
              <a:t> (ZHAW, soutenu par le FNS, PRN 73)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contacts à prendre (</a:t>
            </a:r>
            <a:r>
              <a:rPr lang="fr-FR" sz="2000" dirty="0" err="1">
                <a:solidFill>
                  <a:schemeClr val="accent1"/>
                </a:solidFill>
                <a:latin typeface="+mj-lt"/>
              </a:rPr>
              <a:t>Inselspital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, HUG)?</a:t>
            </a:r>
          </a:p>
          <a:p>
            <a:r>
              <a:rPr lang="fr-FR" sz="2000" dirty="0">
                <a:latin typeface="+mj-lt"/>
              </a:rPr>
              <a:t>UK : Green NHS</a:t>
            </a:r>
          </a:p>
          <a:p>
            <a:pPr lvl="1">
              <a:tabLst>
                <a:tab pos="7196138" algn="l"/>
                <a:tab pos="8621713" algn="l"/>
              </a:tabLst>
            </a:pPr>
            <a:r>
              <a:rPr lang="fr-FR" sz="2000" i="1" dirty="0">
                <a:latin typeface="+mj-lt"/>
              </a:rPr>
              <a:t>NHS </a:t>
            </a:r>
            <a:r>
              <a:rPr lang="fr-FR" sz="2000" i="1" dirty="0" err="1">
                <a:latin typeface="+mj-lt"/>
              </a:rPr>
              <a:t>Carbon</a:t>
            </a:r>
            <a:r>
              <a:rPr lang="fr-FR" sz="2000" i="1" dirty="0">
                <a:latin typeface="+mj-lt"/>
              </a:rPr>
              <a:t> </a:t>
            </a:r>
            <a:r>
              <a:rPr lang="fr-FR" sz="2000" i="1" dirty="0" err="1">
                <a:latin typeface="+mj-lt"/>
              </a:rPr>
              <a:t>Footprint</a:t>
            </a:r>
            <a:r>
              <a:rPr lang="fr-FR" sz="2000" i="1" dirty="0">
                <a:latin typeface="+mj-lt"/>
              </a:rPr>
              <a:t> </a:t>
            </a:r>
            <a:r>
              <a:rPr lang="fr-FR" sz="2000" dirty="0">
                <a:latin typeface="+mj-lt"/>
              </a:rPr>
              <a:t>: émissions directes de la NHS</a:t>
            </a:r>
            <a:br>
              <a:rPr lang="fr-FR" sz="2000" dirty="0">
                <a:latin typeface="+mj-lt"/>
              </a:rPr>
            </a:br>
            <a:r>
              <a:rPr lang="fr-FR" sz="2000" dirty="0">
                <a:latin typeface="+mj-lt"/>
              </a:rPr>
              <a:t>	zéro net	en 2040</a:t>
            </a:r>
            <a:br>
              <a:rPr lang="fr-FR" sz="2000" dirty="0">
                <a:latin typeface="+mj-lt"/>
              </a:rPr>
            </a:br>
            <a:r>
              <a:rPr lang="fr-FR" sz="2000" dirty="0">
                <a:latin typeface="+mj-lt"/>
              </a:rPr>
              <a:t>	–80%	en 2028-2032</a:t>
            </a:r>
          </a:p>
          <a:p>
            <a:pPr lvl="1">
              <a:tabLst>
                <a:tab pos="7196138" algn="l"/>
                <a:tab pos="8621713" algn="l"/>
              </a:tabLst>
            </a:pPr>
            <a:r>
              <a:rPr lang="fr-FR" sz="2000" i="1" dirty="0">
                <a:latin typeface="+mj-lt"/>
              </a:rPr>
              <a:t>NHS </a:t>
            </a:r>
            <a:r>
              <a:rPr lang="fr-FR" sz="2000" i="1" dirty="0" err="1">
                <a:latin typeface="+mj-lt"/>
              </a:rPr>
              <a:t>Carbon</a:t>
            </a:r>
            <a:r>
              <a:rPr lang="fr-FR" sz="2000" i="1" dirty="0">
                <a:latin typeface="+mj-lt"/>
              </a:rPr>
              <a:t> </a:t>
            </a:r>
            <a:r>
              <a:rPr lang="fr-FR" sz="2000" i="1" dirty="0" err="1">
                <a:latin typeface="+mj-lt"/>
              </a:rPr>
              <a:t>Footprint</a:t>
            </a:r>
            <a:r>
              <a:rPr lang="fr-FR" sz="2000" i="1" dirty="0">
                <a:latin typeface="+mj-lt"/>
              </a:rPr>
              <a:t> Plus </a:t>
            </a:r>
            <a:r>
              <a:rPr lang="fr-FR" sz="2000" dirty="0">
                <a:latin typeface="+mj-lt"/>
              </a:rPr>
              <a:t>: émissions influencées par la NHS</a:t>
            </a:r>
            <a:br>
              <a:rPr lang="fr-FR" sz="2000" dirty="0">
                <a:latin typeface="+mj-lt"/>
              </a:rPr>
            </a:br>
            <a:r>
              <a:rPr lang="fr-FR" sz="2000" dirty="0">
                <a:latin typeface="+mj-lt"/>
              </a:rPr>
              <a:t>	zéro net	en 2045</a:t>
            </a:r>
            <a:br>
              <a:rPr lang="fr-FR" sz="2000" dirty="0">
                <a:latin typeface="+mj-lt"/>
              </a:rPr>
            </a:br>
            <a:r>
              <a:rPr lang="fr-FR" sz="2000" dirty="0">
                <a:latin typeface="+mj-lt"/>
              </a:rPr>
              <a:t>	–80%	en 2036-2039</a:t>
            </a:r>
          </a:p>
          <a:p>
            <a:pPr lvl="1"/>
            <a:r>
              <a:rPr lang="fr-FR" sz="2000" i="1" dirty="0">
                <a:latin typeface="+mj-lt"/>
              </a:rPr>
              <a:t>The Lancet </a:t>
            </a:r>
            <a:r>
              <a:rPr lang="fr-FR" sz="2000" i="1" dirty="0" err="1">
                <a:latin typeface="+mj-lt"/>
              </a:rPr>
              <a:t>Countdown</a:t>
            </a:r>
            <a:endParaRPr lang="fr-FR" sz="2000" i="1" dirty="0"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FA746D-D172-D349-8513-52B2C6E5A58D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185978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E52B88F-E685-4642-87AE-4142D5D36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797" y="772357"/>
            <a:ext cx="5980924" cy="40010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Pistes de réflexion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5400000" cy="5776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Institutions concernées ?</a:t>
            </a:r>
          </a:p>
          <a:p>
            <a:r>
              <a:rPr lang="fr-FR" sz="2000" dirty="0">
                <a:latin typeface="+mj-lt"/>
              </a:rPr>
              <a:t>Hôpitaux </a:t>
            </a:r>
            <a:r>
              <a:rPr lang="fr-FR" sz="2000" dirty="0" err="1">
                <a:latin typeface="+mj-lt"/>
              </a:rPr>
              <a:t>éco-responsables</a:t>
            </a:r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Etablissements de soins</a:t>
            </a:r>
          </a:p>
          <a:p>
            <a:r>
              <a:rPr lang="fr-FR" sz="2000" dirty="0">
                <a:latin typeface="+mj-lt"/>
              </a:rPr>
              <a:t>…</a:t>
            </a:r>
          </a:p>
          <a:p>
            <a:r>
              <a:rPr lang="fr-FR" sz="2000" dirty="0">
                <a:solidFill>
                  <a:schemeClr val="accent1"/>
                </a:solidFill>
                <a:latin typeface="+mj-lt"/>
              </a:rPr>
              <a:t>Beaucoup de points communs avec les cabinets </a:t>
            </a:r>
            <a:r>
              <a:rPr lang="fr-FR" sz="2000" dirty="0" err="1">
                <a:solidFill>
                  <a:schemeClr val="accent1"/>
                </a:solidFill>
                <a:latin typeface="+mj-lt"/>
              </a:rPr>
              <a:t>éco-responsables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 → document unique ?</a:t>
            </a:r>
          </a:p>
          <a:p>
            <a:pPr marL="0" indent="0">
              <a:buNone/>
            </a:pPr>
            <a:endParaRPr lang="fr-FR" sz="2400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Actions</a:t>
            </a:r>
          </a:p>
          <a:p>
            <a:r>
              <a:rPr lang="fr-FR" sz="2000" dirty="0">
                <a:latin typeface="+mj-lt"/>
              </a:rPr>
              <a:t>Bilan environnemental de l’institution</a:t>
            </a:r>
          </a:p>
          <a:p>
            <a:r>
              <a:rPr lang="fr-FR" sz="2000" dirty="0">
                <a:latin typeface="+mj-lt"/>
              </a:rPr>
              <a:t>Panel de mesures à mettre en place</a:t>
            </a:r>
          </a:p>
          <a:p>
            <a:r>
              <a:rPr lang="fr-FR" sz="2000" dirty="0">
                <a:latin typeface="+mj-lt"/>
              </a:rPr>
              <a:t>…</a:t>
            </a:r>
          </a:p>
          <a:p>
            <a:r>
              <a:rPr lang="fr-FR" sz="2000" dirty="0">
                <a:latin typeface="+mj-lt"/>
              </a:rPr>
              <a:t>Mesurer l’effet des mesures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Travailler par l’exemple </a:t>
            </a:r>
            <a:r>
              <a:rPr lang="fr-FR" sz="2000" i="1" dirty="0">
                <a:solidFill>
                  <a:schemeClr val="accent1"/>
                </a:solidFill>
                <a:latin typeface="+mj-lt"/>
              </a:rPr>
              <a:t>→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Communiquer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0F7F1F-BF0F-6548-86F6-7B5C66A29A5C}"/>
              </a:ext>
            </a:extLst>
          </p:cNvPr>
          <p:cNvSpPr/>
          <p:nvPr/>
        </p:nvSpPr>
        <p:spPr>
          <a:xfrm>
            <a:off x="10644701" y="4495870"/>
            <a:ext cx="129202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400" dirty="0">
                <a:latin typeface="+mj-lt"/>
              </a:rPr>
              <a:t>ADEME, France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7BE20A-8B25-1A4E-B38D-DBC2BCBF41C5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255558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Sources (en vrac)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899999"/>
            <a:ext cx="5731433" cy="5958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Sociétés médicales</a:t>
            </a:r>
          </a:p>
          <a:p>
            <a:r>
              <a:rPr lang="fr-FR" sz="2000" dirty="0">
                <a:latin typeface="+mj-lt"/>
              </a:rPr>
              <a:t>Académie Suisse des Sciences Médicales (ASSM)</a:t>
            </a:r>
          </a:p>
          <a:p>
            <a:r>
              <a:rPr lang="fr-FR" sz="2000" dirty="0">
                <a:latin typeface="+mj-lt"/>
              </a:rPr>
              <a:t>Association Canadienne des Médecins pour l’Environnement (ACME / CAPE en anglais)</a:t>
            </a:r>
          </a:p>
          <a:p>
            <a:r>
              <a:rPr lang="fr-FR" sz="2000" dirty="0">
                <a:latin typeface="+mj-lt"/>
              </a:rPr>
              <a:t>Médecins en Faveur de l’Environnement (MFE, CH)</a:t>
            </a:r>
          </a:p>
          <a:p>
            <a:r>
              <a:rPr lang="fr-FR" sz="2000" i="1" dirty="0">
                <a:latin typeface="+mj-lt"/>
              </a:rPr>
              <a:t>The Lancet EAT initiative</a:t>
            </a:r>
          </a:p>
          <a:p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Institutions publiques / </a:t>
            </a:r>
            <a:r>
              <a:rPr lang="fr-FR" sz="2400" dirty="0" err="1">
                <a:latin typeface="+mj-lt"/>
              </a:rPr>
              <a:t>para-publiques</a:t>
            </a:r>
            <a:endParaRPr lang="fr-FR" sz="2400" dirty="0">
              <a:latin typeface="+mj-lt"/>
            </a:endParaRPr>
          </a:p>
          <a:p>
            <a:r>
              <a:rPr lang="fr-FR" sz="2000" dirty="0">
                <a:latin typeface="+mj-lt"/>
              </a:rPr>
              <a:t>Agence de l’Environnement et de la Maîtrise de l’Énergie (ADEME, France)</a:t>
            </a:r>
          </a:p>
          <a:p>
            <a:r>
              <a:rPr lang="fr-FR" sz="2000" dirty="0">
                <a:latin typeface="+mj-lt"/>
              </a:rPr>
              <a:t>Fédération Hospitalière de France (FHF)</a:t>
            </a:r>
          </a:p>
          <a:p>
            <a:r>
              <a:rPr lang="fr-FR" sz="2000" dirty="0" err="1">
                <a:latin typeface="+mj-lt"/>
              </a:rPr>
              <a:t>Unisanté</a:t>
            </a:r>
            <a:r>
              <a:rPr lang="fr-FR" sz="2000" dirty="0">
                <a:latin typeface="+mj-lt"/>
              </a:rPr>
              <a:t> (VD) → cf. John </a:t>
            </a:r>
            <a:r>
              <a:rPr lang="fr-FR" sz="2000" dirty="0" err="1">
                <a:latin typeface="+mj-lt"/>
              </a:rPr>
              <a:t>Nicolet</a:t>
            </a:r>
            <a:r>
              <a:rPr lang="fr-FR" sz="2000" dirty="0">
                <a:latin typeface="+mj-lt"/>
              </a:rPr>
              <a:t>, Nicolas Senn</a:t>
            </a:r>
          </a:p>
          <a:p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Privé</a:t>
            </a:r>
          </a:p>
          <a:p>
            <a:r>
              <a:rPr lang="fr-FR" sz="2000" i="1" dirty="0">
                <a:latin typeface="+mj-lt"/>
              </a:rPr>
              <a:t>The World Bank</a:t>
            </a:r>
            <a:r>
              <a:rPr lang="fr-FR" sz="2000" dirty="0">
                <a:latin typeface="+mj-lt"/>
              </a:rPr>
              <a:t>, banques, caisses de pension…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657271-AB2B-1B42-AFCF-2716C1EFD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748" y="967666"/>
            <a:ext cx="5332520" cy="399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129DDE-9892-1142-8B7F-076929608629}"/>
              </a:ext>
            </a:extLst>
          </p:cNvPr>
          <p:cNvSpPr/>
          <p:nvPr/>
        </p:nvSpPr>
        <p:spPr>
          <a:xfrm>
            <a:off x="10591061" y="4659279"/>
            <a:ext cx="131363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400" dirty="0" err="1">
                <a:latin typeface="+mj-lt"/>
              </a:rPr>
              <a:t>tootopoids.com</a:t>
            </a:r>
            <a:endParaRPr lang="fr-F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232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Bilan et mesures (1)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2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Organisation, décideurs</a:t>
            </a:r>
          </a:p>
          <a:p>
            <a:r>
              <a:rPr lang="fr-FR" sz="2000" dirty="0">
                <a:latin typeface="+mj-lt"/>
              </a:rPr>
              <a:t>Identifier un interlocuteur chargé de développement durable auprès du conseil d’état / structure décisionnelle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GT communication</a:t>
            </a:r>
          </a:p>
          <a:p>
            <a:endParaRPr lang="fr-FR" sz="2000" dirty="0">
              <a:solidFill>
                <a:schemeClr val="accent1"/>
              </a:solidFill>
              <a:latin typeface="+mj-lt"/>
            </a:endParaRPr>
          </a:p>
          <a:p>
            <a:r>
              <a:rPr lang="fr-FR" sz="2000" dirty="0">
                <a:latin typeface="+mj-lt"/>
              </a:rPr>
              <a:t>Intégrer une dimension écologique et de développement durable dans tout nouveau projet (</a:t>
            </a:r>
            <a:r>
              <a:rPr lang="fr-FR" sz="2000" dirty="0" err="1">
                <a:latin typeface="+mj-lt"/>
              </a:rPr>
              <a:t>yc</a:t>
            </a:r>
            <a:r>
              <a:rPr lang="fr-FR" sz="2000" dirty="0">
                <a:latin typeface="+mj-lt"/>
              </a:rPr>
              <a:t> construction </a:t>
            </a:r>
            <a:r>
              <a:rPr lang="fr-FR" sz="2000" dirty="0" err="1">
                <a:latin typeface="+mj-lt"/>
              </a:rPr>
              <a:t>décarbonée</a:t>
            </a:r>
            <a:r>
              <a:rPr lang="fr-FR" sz="2000" dirty="0">
                <a:latin typeface="+mj-lt"/>
              </a:rPr>
              <a:t>)</a:t>
            </a:r>
          </a:p>
          <a:p>
            <a:r>
              <a:rPr lang="fr-FR" sz="2000" dirty="0">
                <a:latin typeface="+mj-lt"/>
              </a:rPr>
              <a:t>Organiser la collecte de données et d’informations relatives pour les constructions existantes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Campagnes de sensibilisation pour les professionnels et le public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communication, cafés</a:t>
            </a:r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Enseignement aux futurs professionnels de santé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Facultés, Hautes Ecoles</a:t>
            </a:r>
            <a:endParaRPr lang="fr-FR" sz="2000" dirty="0">
              <a:latin typeface="+mj-lt"/>
            </a:endParaRP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Compensation des émissions CO</a:t>
            </a:r>
            <a:r>
              <a:rPr lang="fr-FR" sz="2000" baseline="-25000" dirty="0">
                <a:latin typeface="+mj-lt"/>
              </a:rPr>
              <a:t>2</a:t>
            </a:r>
            <a:r>
              <a:rPr lang="fr-FR" sz="2000" dirty="0">
                <a:latin typeface="+mj-lt"/>
              </a:rPr>
              <a:t> (? CAPE)</a:t>
            </a:r>
          </a:p>
          <a:p>
            <a:r>
              <a:rPr lang="fr-FR" sz="2000" dirty="0">
                <a:latin typeface="+mj-lt"/>
              </a:rPr>
              <a:t>Test de vulnérabilité et de résilience des établissements de soins aux changements climatiques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8934F2-8A44-734B-B409-A580FB58020D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93148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Bilan et mesures (2)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619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Bâtiments, infrastructures </a:t>
            </a:r>
            <a:r>
              <a:rPr lang="fr-FR" sz="2400" dirty="0">
                <a:solidFill>
                  <a:schemeClr val="accent1"/>
                </a:solidFill>
                <a:latin typeface="+mj-lt"/>
              </a:rPr>
              <a:t>→ contacter les institutions ?</a:t>
            </a:r>
          </a:p>
          <a:p>
            <a:r>
              <a:rPr lang="fr-FR" sz="2000" dirty="0">
                <a:latin typeface="+mj-lt"/>
              </a:rPr>
              <a:t>Identifier les îlots de chaleur, encourager les espaces verts → murs et toitures végétalisés, forêts (?? rapport CAPE)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Chauffage : améliorer l’isolation, encourager la rénovation énergétique des bâtiments et le recours aux énergies renouvelables, diminuer la température dans les locaux</a:t>
            </a:r>
          </a:p>
          <a:p>
            <a:r>
              <a:rPr lang="fr-FR" sz="2000" dirty="0">
                <a:latin typeface="+mj-lt"/>
              </a:rPr>
              <a:t>Refroidissement : climatisation de manière raisonnée, privilégier la ventilation naturelle, aération nocturne en été</a:t>
            </a:r>
          </a:p>
          <a:p>
            <a:r>
              <a:rPr lang="fr-FR" sz="2000" dirty="0">
                <a:latin typeface="+mj-lt"/>
              </a:rPr>
              <a:t>Qualité de l’air, quantité de composants organiques volatiles (COV)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Sources d’électricité : abonnement possible pour une énergie renouvelable → certification possible</a:t>
            </a:r>
          </a:p>
          <a:p>
            <a:r>
              <a:rPr lang="fr-FR" sz="2000" dirty="0">
                <a:latin typeface="+mj-lt"/>
              </a:rPr>
              <a:t>Diminuer la lumière artificielle (mise en veille), éclairage économique, puits de lumière, pare-soleils</a:t>
            </a:r>
          </a:p>
          <a:p>
            <a:r>
              <a:rPr lang="fr-FR" sz="2000" dirty="0">
                <a:latin typeface="+mj-lt"/>
              </a:rPr>
              <a:t>Parc informatique : projet de digitalisation (</a:t>
            </a:r>
            <a:r>
              <a:rPr lang="fr-FR" sz="2000" i="1" dirty="0" err="1">
                <a:latin typeface="+mj-lt"/>
              </a:rPr>
              <a:t>paperless</a:t>
            </a:r>
            <a:r>
              <a:rPr lang="fr-FR" sz="2000" dirty="0">
                <a:latin typeface="+mj-lt"/>
              </a:rPr>
              <a:t>), diminuer la consommation de papier (recto-verso par défaut, grammage du papier), mutualiser les imprimantes, mise en veille des ordinateurs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8934F2-8A44-734B-B409-A580FB58020D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306652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Bilan et mesures (3)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2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Transports</a:t>
            </a:r>
          </a:p>
          <a:p>
            <a:r>
              <a:rPr lang="fr-FR" sz="2000" dirty="0">
                <a:latin typeface="+mj-lt"/>
              </a:rPr>
              <a:t>Mobilité active : encourager le déplacement actif, parcs à vélos sécurisés, l’achat de véhicules propres</a:t>
            </a:r>
          </a:p>
          <a:p>
            <a:r>
              <a:rPr lang="fr-FR" sz="2000" dirty="0">
                <a:latin typeface="+mj-lt"/>
              </a:rPr>
              <a:t>Gestion de flottes collectives, remplacer les véhicules à carburant fossile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Transports : repenser les flux de personnel (</a:t>
            </a:r>
            <a:r>
              <a:rPr lang="fr-FR" sz="2000" dirty="0" err="1">
                <a:latin typeface="+mj-lt"/>
              </a:rPr>
              <a:t>yc</a:t>
            </a:r>
            <a:r>
              <a:rPr lang="fr-FR" sz="2000" dirty="0">
                <a:latin typeface="+mj-lt"/>
              </a:rPr>
              <a:t> télétravail et visioconférence), patients et visiteurs, encourager le covoiturage</a:t>
            </a:r>
          </a:p>
          <a:p>
            <a:r>
              <a:rPr lang="fr-FR" sz="2000" dirty="0">
                <a:latin typeface="+mj-lt"/>
              </a:rPr>
              <a:t>Transport de marchandises et personnel entre les sites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Plan de stationnement : bornes de recharge de véhicules</a:t>
            </a:r>
          </a:p>
          <a:p>
            <a:r>
              <a:rPr lang="fr-FR" sz="2000" dirty="0">
                <a:latin typeface="+mj-lt"/>
              </a:rPr>
              <a:t>Emplacement des bâtiments et institutions de soins proches des lieux de transports en commun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1DA05F-D52A-0542-9C13-9CCB3DC88015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428373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Bilan et mesures (4)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2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Médicaments, appareils médicaux et fournitures médicales :</a:t>
            </a:r>
            <a:endParaRPr lang="fr-CH" sz="2400" dirty="0">
              <a:latin typeface="+mj-lt"/>
            </a:endParaRPr>
          </a:p>
          <a:p>
            <a:r>
              <a:rPr lang="fr-FR" sz="2000" dirty="0">
                <a:latin typeface="+mj-lt"/>
              </a:rPr>
              <a:t>Achats et consommation responsables, achats en circuit court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contact centrale d’achats </a:t>
            </a:r>
            <a:endParaRPr lang="fr-CH" sz="2000" dirty="0">
              <a:solidFill>
                <a:schemeClr val="accent1"/>
              </a:solidFill>
              <a:latin typeface="+mj-lt"/>
            </a:endParaRPr>
          </a:p>
          <a:p>
            <a:r>
              <a:rPr lang="fr-FR" sz="2000" dirty="0">
                <a:latin typeface="+mj-lt"/>
              </a:rPr>
              <a:t>Appareils médicaux : sélectionner, recyclage, mise en veille</a:t>
            </a:r>
            <a:endParaRPr lang="fr-CH" sz="2000" dirty="0">
              <a:latin typeface="+mj-lt"/>
            </a:endParaRPr>
          </a:p>
          <a:p>
            <a:pPr lvl="0"/>
            <a:endParaRPr lang="fr-FR" sz="2000" dirty="0">
              <a:latin typeface="+mj-lt"/>
            </a:endParaRPr>
          </a:p>
          <a:p>
            <a:pPr lvl="0"/>
            <a:r>
              <a:rPr lang="fr-FR" sz="2000" dirty="0">
                <a:latin typeface="+mj-lt"/>
              </a:rPr>
              <a:t>Adaptation du conditionnement et diminution des emballages</a:t>
            </a:r>
            <a:endParaRPr lang="fr-CH" sz="2000" dirty="0">
              <a:latin typeface="+mj-lt"/>
            </a:endParaRPr>
          </a:p>
          <a:p>
            <a:pPr lvl="0"/>
            <a:r>
              <a:rPr lang="fr-FR" sz="2000" dirty="0">
                <a:latin typeface="+mj-lt"/>
              </a:rPr>
              <a:t>Tri sélectif des déchets, alternatives, </a:t>
            </a:r>
            <a:r>
              <a:rPr lang="fr-FR" sz="2000" i="1" dirty="0" err="1">
                <a:latin typeface="+mj-lt"/>
              </a:rPr>
              <a:t>reprocessing</a:t>
            </a:r>
            <a:r>
              <a:rPr lang="fr-FR" sz="2000" dirty="0">
                <a:latin typeface="+mj-lt"/>
              </a:rPr>
              <a:t> et diminution des instruments à usage unique (stérilisation rentable selon les situations)</a:t>
            </a:r>
            <a:endParaRPr lang="fr-CH" sz="2000" dirty="0">
              <a:latin typeface="+mj-lt"/>
            </a:endParaRPr>
          </a:p>
          <a:p>
            <a:pPr lvl="0"/>
            <a:endParaRPr lang="fr-FR" sz="2000" dirty="0">
              <a:latin typeface="+mj-lt"/>
            </a:endParaRPr>
          </a:p>
          <a:p>
            <a:pPr lvl="0"/>
            <a:r>
              <a:rPr lang="fr-FR" sz="2000" dirty="0">
                <a:latin typeface="+mj-lt"/>
              </a:rPr>
              <a:t>Consommation d’eau et matériel médical : soins, dialyse, laboratoire, blanchisserie, restauration…</a:t>
            </a:r>
            <a:endParaRPr lang="fr-CH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Consommation et récupération des gaz médicaux (</a:t>
            </a:r>
            <a:r>
              <a:rPr lang="fr-FR" sz="2000" dirty="0" err="1">
                <a:latin typeface="+mj-lt"/>
              </a:rPr>
              <a:t>desflurane</a:t>
            </a:r>
            <a:r>
              <a:rPr lang="fr-FR" sz="2000" dirty="0">
                <a:latin typeface="+mj-lt"/>
              </a:rPr>
              <a:t>, N</a:t>
            </a:r>
            <a:r>
              <a:rPr lang="fr-FR" sz="2000" baseline="-25000" dirty="0">
                <a:latin typeface="+mj-lt"/>
              </a:rPr>
              <a:t>2</a:t>
            </a:r>
            <a:r>
              <a:rPr lang="fr-FR" sz="2000" dirty="0">
                <a:latin typeface="+mj-lt"/>
              </a:rPr>
              <a:t>O)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contact anesthésistes, </a:t>
            </a:r>
            <a:r>
              <a:rPr lang="fr-FR" sz="2000" dirty="0" err="1">
                <a:solidFill>
                  <a:schemeClr val="accent1"/>
                </a:solidFill>
                <a:latin typeface="+mj-lt"/>
              </a:rPr>
              <a:t>intensivistes</a:t>
            </a:r>
            <a:endParaRPr lang="fr-CH" sz="2000" dirty="0">
              <a:solidFill>
                <a:schemeClr val="accent1"/>
              </a:solidFill>
              <a:latin typeface="+mj-lt"/>
            </a:endParaRPr>
          </a:p>
          <a:p>
            <a:r>
              <a:rPr lang="fr-FR" sz="2000" dirty="0">
                <a:latin typeface="+mj-lt"/>
              </a:rPr>
              <a:t>Privilégier les inhalateurs (asthme, BPCO) sans gaz (avec poudre) </a:t>
            </a:r>
            <a:r>
              <a:rPr lang="fr-FR" sz="2000" dirty="0">
                <a:solidFill>
                  <a:schemeClr val="accent1"/>
                </a:solidFill>
                <a:latin typeface="+mj-lt"/>
              </a:rPr>
              <a:t>→ contact pneumologues</a:t>
            </a:r>
            <a:endParaRPr lang="fr-CH" sz="2000" dirty="0">
              <a:solidFill>
                <a:schemeClr val="accent1"/>
              </a:solidFill>
              <a:latin typeface="+mj-lt"/>
            </a:endParaRPr>
          </a:p>
          <a:p>
            <a:pPr lvl="0"/>
            <a:r>
              <a:rPr lang="fr-FR" sz="2000" dirty="0">
                <a:latin typeface="+mj-lt"/>
              </a:rPr>
              <a:t>En plus du prix du médicaments, ajouter une note sur leur bilan carbone dans les décisions d’achat</a:t>
            </a:r>
            <a:endParaRPr lang="fr-CH" sz="2000" dirty="0"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8934F2-8A44-734B-B409-A580FB58020D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576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2BDB0-EAD8-2E43-B59D-95616512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1520000" cy="900000"/>
          </a:xfrm>
        </p:spPr>
        <p:txBody>
          <a:bodyPr>
            <a:normAutofit/>
          </a:bodyPr>
          <a:lstStyle/>
          <a:p>
            <a:r>
              <a:rPr lang="fr-FR" sz="3600" dirty="0"/>
              <a:t>Bilan et mesures (5)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CC9D7D-2962-024C-BE22-79FAE420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900000"/>
            <a:ext cx="10800000" cy="5619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+mj-lt"/>
              </a:rPr>
              <a:t>Soins</a:t>
            </a:r>
          </a:p>
          <a:p>
            <a:r>
              <a:rPr lang="fr-FR" sz="2000" dirty="0">
                <a:latin typeface="+mj-lt"/>
              </a:rPr>
              <a:t>Lavage et séchage des mains</a:t>
            </a:r>
          </a:p>
          <a:p>
            <a:r>
              <a:rPr lang="fr-FR" sz="2000" dirty="0">
                <a:latin typeface="+mj-lt"/>
              </a:rPr>
              <a:t>Produits de nettoyage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Alimentation : diminuer le gaspillage alimentaire, encourager l’alimentation avec moins de produits carnés (voir </a:t>
            </a:r>
            <a:r>
              <a:rPr lang="fr-FR" sz="2000" i="1" dirty="0">
                <a:latin typeface="+mj-lt"/>
              </a:rPr>
              <a:t>Lancet EAT</a:t>
            </a:r>
            <a:r>
              <a:rPr lang="fr-FR" sz="2000" dirty="0">
                <a:latin typeface="+mj-lt"/>
              </a:rPr>
              <a:t>), utilisation de vaisselle et couverts réutilisables</a:t>
            </a:r>
          </a:p>
          <a:p>
            <a:r>
              <a:rPr lang="fr-FR" sz="2000" dirty="0">
                <a:latin typeface="+mj-lt"/>
              </a:rPr>
              <a:t>Encourager l’alimentation bio, locale et de saison pour les patients et le personnel de santé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Médecine préventive et interventions sur les habitudes de vie : diminution des comorbidités qui seront plus coûteuses à long-terme → cf. </a:t>
            </a:r>
            <a:r>
              <a:rPr lang="fr-FR" sz="2000" dirty="0" err="1">
                <a:latin typeface="+mj-lt"/>
              </a:rPr>
              <a:t>Unisanté</a:t>
            </a:r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Promouvoir l’utilisation raisonnée des médicaments et privilégier les formes </a:t>
            </a:r>
            <a:r>
              <a:rPr lang="fr-FR" sz="2000" i="1" dirty="0" err="1">
                <a:latin typeface="+mj-lt"/>
              </a:rPr>
              <a:t>low-tech</a:t>
            </a:r>
            <a:endParaRPr lang="fr-FR" sz="2000" i="1" dirty="0">
              <a:latin typeface="+mj-lt"/>
            </a:endParaRPr>
          </a:p>
          <a:p>
            <a:r>
              <a:rPr lang="fr-FR" sz="2000" dirty="0" err="1">
                <a:latin typeface="+mj-lt"/>
              </a:rPr>
              <a:t>Télé-médecine</a:t>
            </a:r>
            <a:r>
              <a:rPr lang="fr-FR" sz="2000" dirty="0">
                <a:latin typeface="+mj-lt"/>
              </a:rPr>
              <a:t> dans certaines situations vs. le médecin qui se déplace vers les patients</a:t>
            </a:r>
          </a:p>
          <a:p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Fin de vie et enterrement « vert »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8934F2-8A44-734B-B409-A580FB58020D}"/>
              </a:ext>
            </a:extLst>
          </p:cNvPr>
          <p:cNvSpPr txBox="1"/>
          <p:nvPr/>
        </p:nvSpPr>
        <p:spPr>
          <a:xfrm>
            <a:off x="8575829" y="6519446"/>
            <a:ext cx="3616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solidFill>
                  <a:schemeClr val="accent1"/>
                </a:solidFill>
                <a:latin typeface="+mj-lt"/>
              </a:rPr>
              <a:t>Réflexions personnelles à discuter en bleu</a:t>
            </a:r>
          </a:p>
        </p:txBody>
      </p:sp>
    </p:spTree>
    <p:extLst>
      <p:ext uri="{BB962C8B-B14F-4D97-AF65-F5344CB8AC3E}">
        <p14:creationId xmlns:p14="http://schemas.microsoft.com/office/powerpoint/2010/main" val="251998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889</Words>
  <Application>Microsoft Macintosh PowerPoint</Application>
  <PresentationFormat>Grand écran</PresentationFormat>
  <Paragraphs>111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Hôpitaux éco-responsables</vt:lpstr>
      <vt:lpstr>Hôpitaux et établissements de soins éco-responsables</vt:lpstr>
      <vt:lpstr>Pistes de réflexion</vt:lpstr>
      <vt:lpstr>Sources (en vrac)</vt:lpstr>
      <vt:lpstr>Bilan et mesures (1)</vt:lpstr>
      <vt:lpstr>Bilan et mesures (2)</vt:lpstr>
      <vt:lpstr>Bilan et mesures (3)</vt:lpstr>
      <vt:lpstr>Bilan et mesures (4)</vt:lpstr>
      <vt:lpstr>Bilan et mesures (5)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Hôpitaux éco-responsables</dc:title>
  <dc:creator>Tinh-Hai Collet</dc:creator>
  <cp:lastModifiedBy>Tinh-Hai Collet</cp:lastModifiedBy>
  <cp:revision>16</cp:revision>
  <dcterms:created xsi:type="dcterms:W3CDTF">2021-01-20T08:34:51Z</dcterms:created>
  <dcterms:modified xsi:type="dcterms:W3CDTF">2021-01-20T10:09:14Z</dcterms:modified>
</cp:coreProperties>
</file>