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3" r:id="rId2"/>
  </p:sldMasterIdLst>
  <p:notesMasterIdLst>
    <p:notesMasterId r:id="rId14"/>
  </p:notesMasterIdLst>
  <p:handoutMasterIdLst>
    <p:handoutMasterId r:id="rId15"/>
  </p:handoutMasterIdLst>
  <p:sldIdLst>
    <p:sldId id="269" r:id="rId3"/>
    <p:sldId id="270" r:id="rId4"/>
    <p:sldId id="275" r:id="rId5"/>
    <p:sldId id="288" r:id="rId6"/>
    <p:sldId id="274" r:id="rId7"/>
    <p:sldId id="277" r:id="rId8"/>
    <p:sldId id="278" r:id="rId9"/>
    <p:sldId id="280" r:id="rId10"/>
    <p:sldId id="279" r:id="rId11"/>
    <p:sldId id="282" r:id="rId12"/>
    <p:sldId id="283" r:id="rId13"/>
  </p:sldIdLst>
  <p:sldSz cx="9144000" cy="5143500" type="screen16x9"/>
  <p:notesSz cx="9144000" cy="6858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adi Selsabil" initials="MS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84C"/>
    <a:srgbClr val="FFD966"/>
    <a:srgbClr val="B61239"/>
    <a:srgbClr val="B7032E"/>
    <a:srgbClr val="252C30"/>
    <a:srgbClr val="B61331"/>
    <a:srgbClr val="B61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3" autoAdjust="0"/>
    <p:restoredTop sz="96395" autoAdjust="0"/>
  </p:normalViewPr>
  <p:slideViewPr>
    <p:cSldViewPr snapToGrid="0">
      <p:cViewPr varScale="1">
        <p:scale>
          <a:sx n="146" d="100"/>
          <a:sy n="146" d="100"/>
        </p:scale>
        <p:origin x="630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7D585-EC98-5F43-A51C-5F2A8570C614}" type="datetimeFigureOut">
              <a:rPr lang="fr-FR" smtClean="0"/>
              <a:t>26/11/2020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FDB8F-65FF-AC44-94E6-BF5060E6CD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332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FB32B-52D8-4306-A361-353EDAE3151D}" type="datetimeFigureOut">
              <a:rPr lang="fr-CH" smtClean="0"/>
              <a:t>26.11.2020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4DFB-F1B3-48AE-BC60-C194A991170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98585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435474" y="1447800"/>
            <a:ext cx="8334909" cy="1226582"/>
          </a:xfrm>
        </p:spPr>
        <p:txBody>
          <a:bodyPr anchor="t">
            <a:normAutofit/>
          </a:bodyPr>
          <a:lstStyle>
            <a:lvl1pPr algn="ctr">
              <a:defRPr sz="3300" b="1" i="0">
                <a:solidFill>
                  <a:srgbClr val="B6122E"/>
                </a:solidFill>
                <a:latin typeface="Arial Unicode MS"/>
                <a:cs typeface="Arial Unicode MS"/>
              </a:defRPr>
            </a:lvl1pPr>
          </a:lstStyle>
          <a:p>
            <a:r>
              <a:rPr lang="fr-CH" dirty="0" smtClean="0"/>
              <a:t>CLIQUEZ ET MODIFIEZ LE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35768" y="2848425"/>
            <a:ext cx="8334614" cy="682175"/>
          </a:xfrm>
          <a:noFill/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 i="1" baseline="0">
                <a:solidFill>
                  <a:srgbClr val="43484C"/>
                </a:solidFill>
                <a:latin typeface="Arial Unicode MS"/>
                <a:cs typeface="Arial Unicode M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fr-CH" dirty="0" smtClean="0"/>
              <a:t>Cliquez ici pour insérer le nom et/ou la date</a:t>
            </a:r>
            <a:endParaRPr lang="fr-CH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fr-CH" dirty="0"/>
          </a:p>
        </p:txBody>
      </p:sp>
      <p:pic>
        <p:nvPicPr>
          <p:cNvPr id="8" name="Image 7"/>
          <p:cNvPicPr>
            <a:picLocks/>
          </p:cNvPicPr>
          <p:nvPr userDrawn="1"/>
        </p:nvPicPr>
        <p:blipFill>
          <a:blip/>
          <a:stretch>
            <a:fillRect/>
          </a:stretch>
        </p:blipFill>
        <p:spPr>
          <a:xfrm>
            <a:off x="435474" y="2744234"/>
            <a:ext cx="8334909" cy="342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2438821" cy="12976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logo_unisante__3lignes_Powerpoint_RV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47" y="280604"/>
            <a:ext cx="1226280" cy="695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89553"/>
            <a:ext cx="8229600" cy="3686525"/>
          </a:xfrm>
        </p:spPr>
        <p:txBody>
          <a:bodyPr vert="eaVert">
            <a:no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7802016" y="375032"/>
            <a:ext cx="1090464" cy="4219591"/>
          </a:xfrm>
        </p:spPr>
        <p:txBody>
          <a:bodyPr vert="eaVert">
            <a:noAutofit/>
          </a:bodyPr>
          <a:lstStyle>
            <a:lvl1pPr>
              <a:defRPr sz="3600"/>
            </a:lvl1pPr>
          </a:lstStyle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75032"/>
            <a:ext cx="7139136" cy="4219591"/>
          </a:xfrm>
        </p:spPr>
        <p:txBody>
          <a:bodyPr vert="eaVert">
            <a:no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435474" y="2082766"/>
            <a:ext cx="8334909" cy="1226582"/>
          </a:xfrm>
        </p:spPr>
        <p:txBody>
          <a:bodyPr anchor="t">
            <a:normAutofit/>
          </a:bodyPr>
          <a:lstStyle>
            <a:lvl1pPr algn="ctr">
              <a:defRPr sz="3300" b="1" i="0">
                <a:solidFill>
                  <a:srgbClr val="B6122E"/>
                </a:solidFill>
                <a:latin typeface="Arial Unicode MS"/>
                <a:cs typeface="Arial Unicode MS"/>
              </a:defRPr>
            </a:lvl1pPr>
          </a:lstStyle>
          <a:p>
            <a:r>
              <a:rPr lang="fr-CH" dirty="0" smtClean="0"/>
              <a:t>Merci</a:t>
            </a:r>
            <a:endParaRPr lang="fr-CH" dirty="0"/>
          </a:p>
        </p:txBody>
      </p:sp>
      <p:pic>
        <p:nvPicPr>
          <p:cNvPr id="8" name="Image 7"/>
          <p:cNvPicPr>
            <a:picLocks/>
          </p:cNvPicPr>
          <p:nvPr userDrawn="1"/>
        </p:nvPicPr>
        <p:blipFill>
          <a:blip/>
          <a:stretch>
            <a:fillRect/>
          </a:stretch>
        </p:blipFill>
        <p:spPr>
          <a:xfrm>
            <a:off x="435474" y="2744234"/>
            <a:ext cx="8334909" cy="342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2438821" cy="12976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logo_unisante__3lignes_Powerpoint_RV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47" y="280604"/>
            <a:ext cx="1629166" cy="92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96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206461" y="1947333"/>
            <a:ext cx="6750845" cy="1142921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0070C0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205979" y="3090254"/>
            <a:ext cx="6750844" cy="13210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Modifier le sous-titre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4737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685140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8449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5377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789554"/>
            <a:ext cx="8229600" cy="3686525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29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3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11397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3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2025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789553"/>
            <a:ext cx="8229600" cy="3686525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3" y="4734232"/>
            <a:ext cx="6283412" cy="2608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3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36026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3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50644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3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302946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7894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67273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70930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2115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16801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789554"/>
            <a:ext cx="8229600" cy="3686525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dirty="0" smtClean="0"/>
              <a:t>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95332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789554"/>
            <a:ext cx="8229600" cy="3686525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54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Autofit/>
          </a:bodyPr>
          <a:lstStyle>
            <a:lvl1pPr algn="l">
              <a:defRPr sz="3600" b="1" cap="none" baseline="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180035"/>
            <a:ext cx="7772400" cy="1125140"/>
          </a:xfrm>
        </p:spPr>
        <p:txBody>
          <a:bodyPr anchor="t">
            <a:noAutofit/>
          </a:bodyPr>
          <a:lstStyle>
            <a:lvl1pPr marL="0" indent="0">
              <a:buNone/>
              <a:defRPr sz="2000">
                <a:solidFill>
                  <a:srgbClr val="43484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pic>
        <p:nvPicPr>
          <p:cNvPr id="7" name="Image 6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8213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0868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7519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5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457200" y="789554"/>
            <a:ext cx="8229600" cy="3686525"/>
          </a:xfrm>
        </p:spPr>
        <p:txBody>
          <a:bodyPr>
            <a:noAutofit/>
          </a:bodyPr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42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6048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57949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9189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5374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5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18533" y="152401"/>
            <a:ext cx="8906934" cy="982133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>
          <a:xfrm>
            <a:off x="118533" y="1134534"/>
            <a:ext cx="8906934" cy="30695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8280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83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789552"/>
            <a:ext cx="4038600" cy="3686525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0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789553"/>
            <a:ext cx="4038600" cy="3686525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1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pic>
        <p:nvPicPr>
          <p:cNvPr id="12" name="Image 11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42" y="4775886"/>
            <a:ext cx="5733535" cy="2597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741A-D647-A545-A320-D13BF7E426E4}" type="datetimeFigureOut">
              <a:rPr lang="fr-FR" smtClean="0"/>
              <a:t>26/11/2020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44207-BB9B-8346-97B0-4A8EAF85DE2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4075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Diapositive de titre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435474" y="1447800"/>
            <a:ext cx="8334909" cy="1226582"/>
          </a:xfrm>
          <a:noFill/>
        </p:spPr>
        <p:txBody>
          <a:bodyPr anchor="t">
            <a:normAutofit/>
          </a:bodyPr>
          <a:lstStyle>
            <a:lvl1pPr algn="ctr">
              <a:defRPr sz="2475" b="1" i="0">
                <a:solidFill>
                  <a:srgbClr val="DD3027"/>
                </a:solidFill>
                <a:latin typeface="Arial"/>
                <a:cs typeface="Arial"/>
              </a:defRPr>
            </a:lvl1pPr>
          </a:lstStyle>
          <a:p>
            <a:r>
              <a:rPr lang="fr-CH" dirty="0" smtClean="0"/>
              <a:t>CLIQUEZ ET MODIFIEZ LE TITRE</a:t>
            </a:r>
            <a:endParaRPr lang="fr-CH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35768" y="2848425"/>
            <a:ext cx="8334614" cy="682175"/>
          </a:xfrm>
          <a:noFill/>
        </p:spPr>
        <p:txBody>
          <a:bodyPr>
            <a:noAutofit/>
          </a:bodyPr>
          <a:lstStyle>
            <a:lvl1pPr marL="0" marR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i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fr-CH" dirty="0" smtClean="0"/>
              <a:t>Cliquer ici pour remplacer le nom</a:t>
            </a:r>
            <a:br>
              <a:rPr lang="fr-CH" dirty="0" smtClean="0"/>
            </a:br>
            <a:r>
              <a:rPr lang="fr-CH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Cliquer ici pour remplacer le lieu</a:t>
            </a:r>
          </a:p>
          <a:p>
            <a:endParaRPr lang="fr-CH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0530" y="268898"/>
            <a:ext cx="38100" cy="304800"/>
          </a:xfrm>
          <a:prstGeom prst="rect">
            <a:avLst/>
          </a:prstGeom>
        </p:spPr>
      </p:pic>
      <p:pic>
        <p:nvPicPr>
          <p:cNvPr id="8" name="Image 7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474" y="2744234"/>
            <a:ext cx="8334909" cy="54000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7814205" y="4045347"/>
            <a:ext cx="804862" cy="215503"/>
          </a:xfrm>
        </p:spPr>
        <p:txBody>
          <a:bodyPr>
            <a:normAutofit/>
          </a:bodyPr>
          <a:lstStyle>
            <a:lvl1pPr marL="0" indent="0">
              <a:buNone/>
              <a:defRPr sz="825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CH" dirty="0" smtClean="0"/>
              <a:t>13.03.13</a:t>
            </a:r>
            <a:endParaRPr lang="fr-FR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7881941" y="4058048"/>
            <a:ext cx="627062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474" y="263484"/>
            <a:ext cx="893794" cy="2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656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62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8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789552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275607"/>
            <a:ext cx="4040188" cy="3205163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789552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275607"/>
            <a:ext cx="4041775" cy="3205163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13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pic>
        <p:nvPicPr>
          <p:cNvPr id="14" name="Image 13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33468"/>
            <a:ext cx="8229600" cy="619080"/>
          </a:xfrm>
        </p:spPr>
        <p:txBody>
          <a:bodyPr>
            <a:noAutofit/>
          </a:bodyPr>
          <a:lstStyle/>
          <a:p>
            <a:r>
              <a:rPr lang="fr-FR" dirty="0" smtClean="0"/>
              <a:t>Cliquez pour modifier le titre</a:t>
            </a:r>
            <a:endParaRPr lang="fr-CH" dirty="0"/>
          </a:p>
        </p:txBody>
      </p:sp>
      <p:pic>
        <p:nvPicPr>
          <p:cNvPr id="6" name="Image 5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pic>
        <p:nvPicPr>
          <p:cNvPr id="5" name="Image 4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4" y="4752767"/>
            <a:ext cx="6437871" cy="2608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375031"/>
            <a:ext cx="3008313" cy="701294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375032"/>
            <a:ext cx="5111750" cy="4096354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9506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pic>
        <p:nvPicPr>
          <p:cNvPr id="9" name="Image 8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H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>
            <a:no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CH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408346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066B1-5D95-A84B-B76E-9182D90F246B}" type="slidenum">
              <a:rPr lang="fr-CH" smtClean="0"/>
              <a:pPr/>
              <a:t>‹N°›</a:t>
            </a:fld>
            <a:endParaRPr lang="fr-CH"/>
          </a:p>
        </p:txBody>
      </p:sp>
      <p:pic>
        <p:nvPicPr>
          <p:cNvPr id="9" name="Image 8" descr="logo_unisante_CMJN_1ligne_Powerpoin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33249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CH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26785"/>
            <a:ext cx="8229600" cy="3249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78770" y="4678631"/>
            <a:ext cx="500066" cy="2142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6B6C6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38066B1-5D95-A84B-B76E-9182D90F246B}" type="slidenum">
              <a:rPr lang="fr-CH" smtClean="0"/>
              <a:pPr/>
              <a:t>‹N°›</a:t>
            </a:fld>
            <a:endParaRPr lang="fr-CH" dirty="0"/>
          </a:p>
        </p:txBody>
      </p:sp>
      <p:pic>
        <p:nvPicPr>
          <p:cNvPr id="4" name="Image 3" descr="logo_unisante_RVB.png"/>
          <p:cNvPicPr>
            <a:picLocks noChangeAspect="1"/>
          </p:cNvPicPr>
          <p:nvPr userDrawn="1"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5939" y="-1031844"/>
            <a:ext cx="995074" cy="392867"/>
          </a:xfrm>
          <a:prstGeom prst="rect">
            <a:avLst/>
          </a:prstGeom>
        </p:spPr>
      </p:pic>
      <p:pic>
        <p:nvPicPr>
          <p:cNvPr id="7" name="Image 6" descr="logo_unisante_CMJN_1ligne_Powerpoint.eps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45074"/>
            <a:ext cx="4279900" cy="203805"/>
          </a:xfrm>
          <a:prstGeom prst="rect">
            <a:avLst/>
          </a:prstGeom>
        </p:spPr>
      </p:pic>
      <p:pic>
        <p:nvPicPr>
          <p:cNvPr id="8" name="Image 7" descr="logo_unisante_CMJN_1ligne_Powerpoint.eps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397474"/>
            <a:ext cx="4279900" cy="203805"/>
          </a:xfrm>
          <a:prstGeom prst="rect">
            <a:avLst/>
          </a:prstGeom>
        </p:spPr>
      </p:pic>
      <p:pic>
        <p:nvPicPr>
          <p:cNvPr id="10" name="Image 9" descr="logo_unisante_CMJN_1ligne_Powerpoint.eps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549874"/>
            <a:ext cx="4279900" cy="203805"/>
          </a:xfrm>
          <a:prstGeom prst="rect">
            <a:avLst/>
          </a:prstGeom>
        </p:spPr>
      </p:pic>
      <p:pic>
        <p:nvPicPr>
          <p:cNvPr id="9" name="Image 8" descr="logo_unisante_CMJN_1ligne_Powerpoint.eps"/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" y="4600444"/>
            <a:ext cx="7119624" cy="3390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B61239"/>
          </a:solidFill>
          <a:latin typeface="Arial Unicode MS"/>
          <a:ea typeface="+mj-ea"/>
          <a:cs typeface="Arial Unicode MS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rgbClr val="B61239"/>
        </a:buClr>
        <a:buFont typeface="Arial"/>
        <a:buChar char="•"/>
        <a:defRPr sz="2800" kern="1200">
          <a:solidFill>
            <a:srgbClr val="43484C"/>
          </a:solidFill>
          <a:latin typeface="Arial" pitchFamily="34" charset="0"/>
          <a:ea typeface="+mn-ea"/>
          <a:cs typeface="Arial" pitchFamily="34" charset="0"/>
        </a:defRPr>
      </a:lvl1pPr>
      <a:lvl2pPr marL="800100" indent="-342900" algn="l" defTabSz="914400" rtl="0" eaLnBrk="1" latinLnBrk="0" hangingPunct="1">
        <a:spcBef>
          <a:spcPct val="20000"/>
        </a:spcBef>
        <a:buClr>
          <a:srgbClr val="B61239"/>
        </a:buClr>
        <a:buFont typeface="Arial"/>
        <a:buChar char="•"/>
        <a:defRPr sz="2400" kern="1200">
          <a:solidFill>
            <a:srgbClr val="43484C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defTabSz="914400" rtl="0" eaLnBrk="1" latinLnBrk="0" hangingPunct="1">
        <a:spcBef>
          <a:spcPct val="20000"/>
        </a:spcBef>
        <a:buClr>
          <a:srgbClr val="B61239"/>
        </a:buClr>
        <a:buFont typeface="Arial"/>
        <a:buChar char="•"/>
        <a:defRPr sz="2000" kern="1200">
          <a:solidFill>
            <a:srgbClr val="43484C"/>
          </a:solidFill>
          <a:latin typeface="Arial" pitchFamily="34" charset="0"/>
          <a:ea typeface="+mn-ea"/>
          <a:cs typeface="Arial" pitchFamily="34" charset="0"/>
        </a:defRPr>
      </a:lvl3pPr>
      <a:lvl4pPr marL="1657350" indent="-285750" algn="l" defTabSz="914400" rtl="0" eaLnBrk="1" latinLnBrk="0" hangingPunct="1">
        <a:spcBef>
          <a:spcPct val="20000"/>
        </a:spcBef>
        <a:buClr>
          <a:srgbClr val="B61239"/>
        </a:buClr>
        <a:buFont typeface="Arial"/>
        <a:buChar char="•"/>
        <a:defRPr sz="1600" kern="1200">
          <a:solidFill>
            <a:srgbClr val="43484C"/>
          </a:solidFill>
          <a:latin typeface="Arial" pitchFamily="34" charset="0"/>
          <a:ea typeface="+mn-ea"/>
          <a:cs typeface="Arial" pitchFamily="34" charset="0"/>
        </a:defRPr>
      </a:lvl4pPr>
      <a:lvl5pPr marL="2000250" indent="-171450" algn="l" defTabSz="914400" rtl="0" eaLnBrk="1" latinLnBrk="0" hangingPunct="1">
        <a:spcBef>
          <a:spcPct val="20000"/>
        </a:spcBef>
        <a:buClr>
          <a:srgbClr val="B61239"/>
        </a:buClr>
        <a:buFont typeface="Arial"/>
        <a:buChar char="•"/>
        <a:defRPr sz="1200" kern="1200">
          <a:solidFill>
            <a:srgbClr val="43484C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94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3" Type="http://schemas.openxmlformats.org/officeDocument/2006/relationships/image" Target="../media/image21.png"/><Relationship Id="rId22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1" Type="http://schemas.openxmlformats.org/officeDocument/2006/relationships/image" Target="../media/image28.png"/><Relationship Id="rId2" Type="http://schemas.openxmlformats.org/officeDocument/2006/relationships/image" Target="../media/image26.png"/><Relationship Id="rId20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9605" y="1097280"/>
            <a:ext cx="6251182" cy="1464295"/>
          </a:xfrm>
        </p:spPr>
        <p:txBody>
          <a:bodyPr>
            <a:normAutofit/>
          </a:bodyPr>
          <a:lstStyle/>
          <a:p>
            <a:r>
              <a:rPr lang="fr-CH" b="0" dirty="0" smtClean="0"/>
              <a:t>Eco-Conception des cabinets de médecine de famille </a:t>
            </a:r>
            <a:endParaRPr lang="fr-CH" dirty="0" smtClean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69826" y="2915689"/>
            <a:ext cx="6250961" cy="1002042"/>
          </a:xfrm>
        </p:spPr>
        <p:txBody>
          <a:bodyPr/>
          <a:lstStyle/>
          <a:p>
            <a:r>
              <a:rPr lang="fr-CH" i="0" dirty="0" smtClean="0"/>
              <a:t>John Nicolet </a:t>
            </a:r>
          </a:p>
          <a:p>
            <a:r>
              <a:rPr lang="fr-CH" i="0" dirty="0" smtClean="0"/>
              <a:t>Département de médecine de famille </a:t>
            </a:r>
            <a:r>
              <a:rPr lang="fr-CH" i="0" dirty="0"/>
              <a:t>-</a:t>
            </a:r>
            <a:r>
              <a:rPr lang="fr-CH" i="0" dirty="0" smtClean="0"/>
              <a:t> Unisanté – Lausanne</a:t>
            </a:r>
          </a:p>
          <a:p>
            <a:r>
              <a:rPr lang="fr-CH" i="0" dirty="0"/>
              <a:t>j</a:t>
            </a:r>
            <a:r>
              <a:rPr lang="fr-CH" i="0" dirty="0" smtClean="0"/>
              <a:t>ohn.nicolet@unisante.ch</a:t>
            </a:r>
            <a:endParaRPr lang="fr-CH" i="0" dirty="0"/>
          </a:p>
        </p:txBody>
      </p:sp>
      <p:pic>
        <p:nvPicPr>
          <p:cNvPr id="4" name="Image 3" descr="LOGO_transp_bulle_avectxt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3400" y="3805645"/>
            <a:ext cx="1194056" cy="118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3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Take</a:t>
            </a:r>
            <a:r>
              <a:rPr lang="fr-CH" dirty="0" smtClean="0"/>
              <a:t> home message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10 = facteur d’amélioration potentiel du bilan carbone d’un cabinet médical </a:t>
            </a:r>
            <a:endParaRPr lang="fr-CH" dirty="0"/>
          </a:p>
          <a:p>
            <a:r>
              <a:rPr lang="fr-CH" dirty="0" smtClean="0"/>
              <a:t>Domaines principaux : </a:t>
            </a:r>
            <a:r>
              <a:rPr lang="fr-CH" u="sng" dirty="0" smtClean="0"/>
              <a:t>transports</a:t>
            </a:r>
            <a:r>
              <a:rPr lang="fr-CH" dirty="0" smtClean="0"/>
              <a:t> &amp; </a:t>
            </a:r>
            <a:r>
              <a:rPr lang="fr-CH" u="sng" dirty="0" smtClean="0"/>
              <a:t>chauffage </a:t>
            </a:r>
            <a:endParaRPr lang="fr-CH" u="sng" dirty="0"/>
          </a:p>
          <a:p>
            <a:r>
              <a:rPr lang="fr-CH" dirty="0" smtClean="0"/>
              <a:t>Une diminution significative du bilan carbone peut être faite sans modifier les pratiques médicales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17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8763" y="2313627"/>
            <a:ext cx="8229600" cy="619080"/>
          </a:xfrm>
        </p:spPr>
        <p:txBody>
          <a:bodyPr/>
          <a:lstStyle/>
          <a:p>
            <a:r>
              <a:rPr lang="fr-CH" sz="2000" dirty="0" smtClean="0"/>
              <a:t>Remerciements </a:t>
            </a:r>
            <a:endParaRPr lang="en-GB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763" y="2853880"/>
            <a:ext cx="4239491" cy="1579574"/>
          </a:xfrm>
        </p:spPr>
        <p:txBody>
          <a:bodyPr/>
          <a:lstStyle/>
          <a:p>
            <a:pPr marL="0" indent="0">
              <a:buNone/>
            </a:pPr>
            <a:r>
              <a:rPr lang="fr-CH" sz="2000" dirty="0" smtClean="0"/>
              <a:t>Dre Yolanda Müller, Unisanté</a:t>
            </a:r>
          </a:p>
          <a:p>
            <a:pPr marL="0" indent="0">
              <a:buNone/>
            </a:pPr>
            <a:r>
              <a:rPr lang="fr-CH" sz="2000" dirty="0" smtClean="0"/>
              <a:t>Prof Nicolas Senn, Unisanté</a:t>
            </a:r>
          </a:p>
          <a:p>
            <a:pPr marL="0" indent="0">
              <a:buNone/>
            </a:pPr>
            <a:r>
              <a:rPr lang="fr-CH" sz="2000" dirty="0" smtClean="0"/>
              <a:t>Dre Paola Paruta, EA </a:t>
            </a:r>
            <a:r>
              <a:rPr lang="fr-CH" sz="2000" dirty="0" err="1" smtClean="0"/>
              <a:t>Shaping</a:t>
            </a:r>
            <a:endParaRPr lang="fr-CH" sz="2000" dirty="0" smtClean="0"/>
          </a:p>
          <a:p>
            <a:pPr marL="0" indent="0">
              <a:buNone/>
            </a:pPr>
            <a:r>
              <a:rPr lang="fr-CH" sz="2000" dirty="0" smtClean="0"/>
              <a:t>Dr Julien Boucher, EA, </a:t>
            </a:r>
            <a:r>
              <a:rPr lang="fr-CH" sz="2000" dirty="0" err="1" smtClean="0"/>
              <a:t>Shaping</a:t>
            </a:r>
            <a:endParaRPr lang="en-GB" sz="20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98763" y="36146"/>
            <a:ext cx="8229600" cy="619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B61239"/>
                </a:solidFill>
                <a:latin typeface="Arial Unicode MS"/>
                <a:ea typeface="+mj-ea"/>
                <a:cs typeface="Arial Unicode MS"/>
              </a:defRPr>
            </a:lvl1pPr>
          </a:lstStyle>
          <a:p>
            <a:r>
              <a:rPr lang="fr-CH" dirty="0" smtClean="0"/>
              <a:t>Merci pour votre attention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53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Etude </a:t>
            </a:r>
            <a:r>
              <a:rPr lang="fr-CH" i="1" dirty="0"/>
              <a:t>Eco-Conception</a:t>
            </a:r>
            <a:r>
              <a:rPr lang="fr-CH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10 </a:t>
            </a:r>
            <a:r>
              <a:rPr lang="fr-CH" dirty="0"/>
              <a:t>cabinets de médecine </a:t>
            </a:r>
            <a:r>
              <a:rPr lang="fr-CH" dirty="0" smtClean="0"/>
              <a:t>de famille en Suisse</a:t>
            </a:r>
          </a:p>
          <a:p>
            <a:r>
              <a:rPr lang="fr-CH" dirty="0" smtClean="0"/>
              <a:t>Méthodologie : Cycle de vie / </a:t>
            </a:r>
            <a:r>
              <a:rPr lang="en-GB" dirty="0" smtClean="0"/>
              <a:t>CO</a:t>
            </a:r>
            <a:r>
              <a:rPr lang="en-GB" baseline="-25000" dirty="0" smtClean="0"/>
              <a:t>2eq</a:t>
            </a:r>
          </a:p>
          <a:p>
            <a:r>
              <a:rPr lang="fr-CH" dirty="0" smtClean="0"/>
              <a:t>&gt; </a:t>
            </a:r>
            <a:r>
              <a:rPr lang="fr-CH" dirty="0"/>
              <a:t>130 </a:t>
            </a:r>
            <a:r>
              <a:rPr lang="fr-CH" dirty="0" smtClean="0"/>
              <a:t>paramètres considérés </a:t>
            </a:r>
          </a:p>
          <a:p>
            <a:r>
              <a:rPr lang="fr-CH" dirty="0" smtClean="0"/>
              <a:t>Bilan du cabinet moyen</a:t>
            </a:r>
          </a:p>
          <a:p>
            <a:r>
              <a:rPr lang="fr-CH" dirty="0" smtClean="0"/>
              <a:t>Bilan </a:t>
            </a:r>
            <a:r>
              <a:rPr lang="fr-CH" dirty="0"/>
              <a:t>par consultation</a:t>
            </a:r>
          </a:p>
          <a:p>
            <a:endParaRPr lang="fr-CH" dirty="0"/>
          </a:p>
          <a:p>
            <a:pPr marL="0" indent="0">
              <a:buNone/>
            </a:pPr>
            <a:endParaRPr lang="en-GB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213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 cabinet moyen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2EA180-7825-4380-A869-60732C08B43D}"/>
              </a:ext>
            </a:extLst>
          </p:cNvPr>
          <p:cNvSpPr txBox="1"/>
          <p:nvPr/>
        </p:nvSpPr>
        <p:spPr>
          <a:xfrm>
            <a:off x="5037745" y="3041594"/>
            <a:ext cx="3450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>6273 </a:t>
            </a:r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consultations / an </a:t>
            </a:r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24 / par jour</a:t>
            </a:r>
            <a:endParaRPr lang="fr-CH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27">
            <a:extLst>
              <a:ext uri="{FF2B5EF4-FFF2-40B4-BE49-F238E27FC236}">
                <a16:creationId xmlns:a16="http://schemas.microsoft.com/office/drawing/2014/main" id="{2FE0B0EE-8F64-4844-B369-4E43453DDA94}"/>
              </a:ext>
            </a:extLst>
          </p:cNvPr>
          <p:cNvGrpSpPr/>
          <p:nvPr/>
        </p:nvGrpSpPr>
        <p:grpSpPr>
          <a:xfrm>
            <a:off x="1389155" y="845451"/>
            <a:ext cx="2346960" cy="849953"/>
            <a:chOff x="940626" y="2213895"/>
            <a:chExt cx="3283028" cy="1114808"/>
          </a:xfrm>
        </p:grpSpPr>
        <p:pic>
          <p:nvPicPr>
            <p:cNvPr id="6" name="Graphic 7" descr="Doctor">
              <a:extLst>
                <a:ext uri="{FF2B5EF4-FFF2-40B4-BE49-F238E27FC236}">
                  <a16:creationId xmlns:a16="http://schemas.microsoft.com/office/drawing/2014/main" id="{6274C572-C101-4577-BFCC-C4F0135F1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40626" y="2223693"/>
              <a:ext cx="1058309" cy="1105010"/>
            </a:xfrm>
            <a:prstGeom prst="rect">
              <a:avLst/>
            </a:prstGeom>
          </p:spPr>
        </p:pic>
        <p:pic>
          <p:nvPicPr>
            <p:cNvPr id="7" name="Picture 11">
              <a:extLst>
                <a:ext uri="{FF2B5EF4-FFF2-40B4-BE49-F238E27FC236}">
                  <a16:creationId xmlns:a16="http://schemas.microsoft.com/office/drawing/2014/main" id="{A0EAE5C1-1FF2-402E-84CB-C6DB67622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45033" y="2330818"/>
              <a:ext cx="735145" cy="831334"/>
            </a:xfrm>
            <a:prstGeom prst="rect">
              <a:avLst/>
            </a:prstGeom>
          </p:spPr>
        </p:pic>
        <p:pic>
          <p:nvPicPr>
            <p:cNvPr id="8" name="Graphic 12" descr="Doctor">
              <a:extLst>
                <a:ext uri="{FF2B5EF4-FFF2-40B4-BE49-F238E27FC236}">
                  <a16:creationId xmlns:a16="http://schemas.microsoft.com/office/drawing/2014/main" id="{AE0CBD87-7C72-4464-AF57-5E5AF0419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463590" y="2213895"/>
              <a:ext cx="1058309" cy="1105010"/>
            </a:xfrm>
            <a:prstGeom prst="rect">
              <a:avLst/>
            </a:prstGeom>
          </p:spPr>
        </p:pic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333D147D-24A3-46F2-9972-18DD2CFED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5250"/>
            <a:stretch/>
          </p:blipFill>
          <p:spPr>
            <a:xfrm>
              <a:off x="3367998" y="2321020"/>
              <a:ext cx="549522" cy="83133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45C04B-282C-441D-930B-2DBA7268698A}"/>
                </a:ext>
              </a:extLst>
            </p:cNvPr>
            <p:cNvSpPr/>
            <p:nvPr/>
          </p:nvSpPr>
          <p:spPr>
            <a:xfrm>
              <a:off x="2628330" y="2277476"/>
              <a:ext cx="1595324" cy="952467"/>
            </a:xfrm>
            <a:prstGeom prst="rect">
              <a:avLst/>
            </a:prstGeom>
            <a:solidFill>
              <a:srgbClr val="FFFFFF">
                <a:alpha val="58039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 sz="4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7">
            <a:extLst>
              <a:ext uri="{FF2B5EF4-FFF2-40B4-BE49-F238E27FC236}">
                <a16:creationId xmlns:a16="http://schemas.microsoft.com/office/drawing/2014/main" id="{A53F568F-A8AA-4BF5-8ED3-96F4F2DAD07E}"/>
              </a:ext>
            </a:extLst>
          </p:cNvPr>
          <p:cNvSpPr txBox="1"/>
          <p:nvPr/>
        </p:nvSpPr>
        <p:spPr>
          <a:xfrm>
            <a:off x="1447224" y="1557176"/>
            <a:ext cx="2817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>2 médecins </a:t>
            </a:r>
            <a:endParaRPr lang="fr-CH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>plein temps </a:t>
            </a:r>
          </a:p>
        </p:txBody>
      </p:sp>
      <p:grpSp>
        <p:nvGrpSpPr>
          <p:cNvPr id="12" name="Group 30">
            <a:extLst>
              <a:ext uri="{FF2B5EF4-FFF2-40B4-BE49-F238E27FC236}">
                <a16:creationId xmlns:a16="http://schemas.microsoft.com/office/drawing/2014/main" id="{AD995C58-8CB6-47D5-9DF8-2BC3FA3C1330}"/>
              </a:ext>
            </a:extLst>
          </p:cNvPr>
          <p:cNvGrpSpPr/>
          <p:nvPr/>
        </p:nvGrpSpPr>
        <p:grpSpPr>
          <a:xfrm>
            <a:off x="5357869" y="845451"/>
            <a:ext cx="2311797" cy="751988"/>
            <a:chOff x="4754512" y="2198800"/>
            <a:chExt cx="3496862" cy="952467"/>
          </a:xfrm>
        </p:grpSpPr>
        <p:pic>
          <p:nvPicPr>
            <p:cNvPr id="13" name="Picture 29" descr="A close up of a black background&#10;&#10;Description automatically generated">
              <a:extLst>
                <a:ext uri="{FF2B5EF4-FFF2-40B4-BE49-F238E27FC236}">
                  <a16:creationId xmlns:a16="http://schemas.microsoft.com/office/drawing/2014/main" id="{A9A1F02D-7D13-4D9A-80F0-8A115E5F5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4454"/>
            <a:stretch/>
          </p:blipFill>
          <p:spPr>
            <a:xfrm>
              <a:off x="7911368" y="2248990"/>
              <a:ext cx="340006" cy="831335"/>
            </a:xfrm>
            <a:prstGeom prst="rect">
              <a:avLst/>
            </a:prstGeom>
          </p:spPr>
        </p:pic>
        <p:pic>
          <p:nvPicPr>
            <p:cNvPr id="14" name="Picture 20" descr="A close up of a black background&#10;&#10;Description automatically generated">
              <a:extLst>
                <a:ext uri="{FF2B5EF4-FFF2-40B4-BE49-F238E27FC236}">
                  <a16:creationId xmlns:a16="http://schemas.microsoft.com/office/drawing/2014/main" id="{98CDC16B-E09D-4062-87F6-290D8D1B3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54512" y="2248990"/>
              <a:ext cx="746505" cy="831335"/>
            </a:xfrm>
            <a:prstGeom prst="rect">
              <a:avLst/>
            </a:prstGeom>
          </p:spPr>
        </p:pic>
        <p:pic>
          <p:nvPicPr>
            <p:cNvPr id="15" name="Picture 21" descr="A close up of a black background&#10;&#10;Description automatically generated">
              <a:extLst>
                <a:ext uri="{FF2B5EF4-FFF2-40B4-BE49-F238E27FC236}">
                  <a16:creationId xmlns:a16="http://schemas.microsoft.com/office/drawing/2014/main" id="{3A5816D9-05D7-4A61-AF07-FE16FF408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49172" y="2248991"/>
              <a:ext cx="746505" cy="831335"/>
            </a:xfrm>
            <a:prstGeom prst="rect">
              <a:avLst/>
            </a:prstGeom>
          </p:spPr>
        </p:pic>
        <p:pic>
          <p:nvPicPr>
            <p:cNvPr id="16" name="Picture 25" descr="A close up of a black background&#10;&#10;Description automatically generated">
              <a:extLst>
                <a:ext uri="{FF2B5EF4-FFF2-40B4-BE49-F238E27FC236}">
                  <a16:creationId xmlns:a16="http://schemas.microsoft.com/office/drawing/2014/main" id="{7C274951-0FBF-4970-A73F-0530DB1B6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3828" y="2252851"/>
              <a:ext cx="746505" cy="831335"/>
            </a:xfrm>
            <a:prstGeom prst="rect">
              <a:avLst/>
            </a:prstGeom>
          </p:spPr>
        </p:pic>
        <p:pic>
          <p:nvPicPr>
            <p:cNvPr id="17" name="Picture 26" descr="A close up of a black background&#10;&#10;Description automatically generated">
              <a:extLst>
                <a:ext uri="{FF2B5EF4-FFF2-40B4-BE49-F238E27FC236}">
                  <a16:creationId xmlns:a16="http://schemas.microsoft.com/office/drawing/2014/main" id="{9779AE7E-9102-4AB5-BA63-EF13451D4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38488" y="2252852"/>
              <a:ext cx="746505" cy="831335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3D5D78B-7C4D-4581-822A-BED1A6C6B605}"/>
                </a:ext>
              </a:extLst>
            </p:cNvPr>
            <p:cNvSpPr/>
            <p:nvPr/>
          </p:nvSpPr>
          <p:spPr>
            <a:xfrm>
              <a:off x="6343828" y="2198800"/>
              <a:ext cx="1907546" cy="952467"/>
            </a:xfrm>
            <a:prstGeom prst="rect">
              <a:avLst/>
            </a:prstGeom>
            <a:solidFill>
              <a:srgbClr val="FFFFFF">
                <a:alpha val="58039"/>
              </a:srgb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CH" sz="4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28">
            <a:extLst>
              <a:ext uri="{FF2B5EF4-FFF2-40B4-BE49-F238E27FC236}">
                <a16:creationId xmlns:a16="http://schemas.microsoft.com/office/drawing/2014/main" id="{5F149849-E08D-43C2-A0B1-31A8F66C2D4D}"/>
              </a:ext>
            </a:extLst>
          </p:cNvPr>
          <p:cNvSpPr txBox="1"/>
          <p:nvPr/>
        </p:nvSpPr>
        <p:spPr>
          <a:xfrm>
            <a:off x="5294690" y="1626965"/>
            <a:ext cx="36778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assistant·e·s </a:t>
            </a:r>
            <a:r>
              <a:rPr lang="fr-CH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médical·e·s</a:t>
            </a:r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CH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CH" sz="2200" dirty="0">
                <a:latin typeface="Arial" panose="020B0604020202020204" pitchFamily="34" charset="0"/>
                <a:cs typeface="Arial" panose="020B0604020202020204" pitchFamily="34" charset="0"/>
              </a:rPr>
              <a:t>plein temps</a:t>
            </a:r>
          </a:p>
        </p:txBody>
      </p:sp>
      <p:pic>
        <p:nvPicPr>
          <p:cNvPr id="20" name="Picture 3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49BCF53-1EBC-45BD-8E5F-6E6207006C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951" b="20408"/>
          <a:stretch/>
        </p:blipFill>
        <p:spPr>
          <a:xfrm>
            <a:off x="1616002" y="2766885"/>
            <a:ext cx="1959306" cy="12469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33">
                <a:extLst>
                  <a:ext uri="{FF2B5EF4-FFF2-40B4-BE49-F238E27FC236}">
                    <a16:creationId xmlns:a16="http://schemas.microsoft.com/office/drawing/2014/main" id="{101074A7-C8C3-4324-A1E2-A86B575BE6A7}"/>
                  </a:ext>
                </a:extLst>
              </p:cNvPr>
              <p:cNvSpPr txBox="1"/>
              <p:nvPr/>
            </p:nvSpPr>
            <p:spPr>
              <a:xfrm>
                <a:off x="1616002" y="4145392"/>
                <a:ext cx="2425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H" dirty="0">
                    <a:latin typeface="Arial" panose="020B0604020202020204" pitchFamily="34" charset="0"/>
                    <a:cs typeface="Arial" panose="020B0604020202020204" pitchFamily="34" charset="0"/>
                  </a:rPr>
                  <a:t>207</a:t>
                </a:r>
                <a14:m>
                  <m:oMath xmlns:m="http://schemas.openxmlformats.org/officeDocument/2006/math">
                    <m:r>
                      <a:rPr lang="fr-CH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fr-C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CH" dirty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fr-CH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H" dirty="0">
                    <a:latin typeface="Arial" panose="020B0604020202020204" pitchFamily="34" charset="0"/>
                    <a:cs typeface="Arial" panose="020B0604020202020204" pitchFamily="34" charset="0"/>
                  </a:rPr>
                  <a:t> de surface</a:t>
                </a:r>
              </a:p>
            </p:txBody>
          </p:sp>
        </mc:Choice>
        <mc:Fallback xmlns="">
          <p:sp>
            <p:nvSpPr>
              <p:cNvPr id="21" name="TextBox 33">
                <a:extLst>
                  <a:ext uri="{FF2B5EF4-FFF2-40B4-BE49-F238E27FC236}">
                    <a16:creationId xmlns:a16="http://schemas.microsoft.com/office/drawing/2014/main" id="{101074A7-C8C3-4324-A1E2-A86B575BE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002" y="4145392"/>
                <a:ext cx="2425449" cy="369332"/>
              </a:xfrm>
              <a:prstGeom prst="rect">
                <a:avLst/>
              </a:prstGeom>
              <a:blipFill>
                <a:blip r:embed="rId7"/>
                <a:stretch>
                  <a:fillRect l="-2010"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35">
            <a:extLst>
              <a:ext uri="{FF2B5EF4-FFF2-40B4-BE49-F238E27FC236}">
                <a16:creationId xmlns:a16="http://schemas.microsoft.com/office/drawing/2014/main" id="{D008291F-CF18-448D-91E4-30CA5A7046FF}"/>
              </a:ext>
            </a:extLst>
          </p:cNvPr>
          <p:cNvCxnSpPr>
            <a:cxnSpLocks/>
          </p:cNvCxnSpPr>
          <p:nvPr/>
        </p:nvCxnSpPr>
        <p:spPr>
          <a:xfrm>
            <a:off x="4668070" y="652548"/>
            <a:ext cx="0" cy="387590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37">
            <a:extLst>
              <a:ext uri="{FF2B5EF4-FFF2-40B4-BE49-F238E27FC236}">
                <a16:creationId xmlns:a16="http://schemas.microsoft.com/office/drawing/2014/main" id="{BE2459CF-F2E9-4B9A-95C0-44EE247AD8D9}"/>
              </a:ext>
            </a:extLst>
          </p:cNvPr>
          <p:cNvCxnSpPr>
            <a:cxnSpLocks/>
          </p:cNvCxnSpPr>
          <p:nvPr/>
        </p:nvCxnSpPr>
        <p:spPr>
          <a:xfrm flipH="1">
            <a:off x="457200" y="2481943"/>
            <a:ext cx="8112034" cy="146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8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9782" y="1463041"/>
            <a:ext cx="8229600" cy="1976250"/>
          </a:xfrm>
        </p:spPr>
        <p:txBody>
          <a:bodyPr/>
          <a:lstStyle/>
          <a:p>
            <a:pPr algn="ctr"/>
            <a:r>
              <a:rPr lang="fr-CH" dirty="0"/>
              <a:t>Comment Eco-Concevoir mon cabinet de médecine de famille 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1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Potentiel d’amélioration</a:t>
            </a:r>
            <a:endParaRPr lang="en-GB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57200" y="722811"/>
            <a:ext cx="8229600" cy="37532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Clr>
                <a:srgbClr val="B61239"/>
              </a:buClr>
              <a:buFont typeface="Arial"/>
              <a:buChar char="•"/>
              <a:defRPr sz="2800" kern="1200">
                <a:solidFill>
                  <a:srgbClr val="43484C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B61239"/>
              </a:buClr>
              <a:buFont typeface="Arial"/>
              <a:buChar char="•"/>
              <a:defRPr sz="2400" kern="1200">
                <a:solidFill>
                  <a:srgbClr val="43484C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B61239"/>
              </a:buClr>
              <a:buFont typeface="Arial"/>
              <a:buChar char="•"/>
              <a:defRPr sz="2000" kern="1200">
                <a:solidFill>
                  <a:srgbClr val="43484C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57350" indent="-285750" algn="l" defTabSz="914400" rtl="0" eaLnBrk="1" latinLnBrk="0" hangingPunct="1">
              <a:spcBef>
                <a:spcPct val="20000"/>
              </a:spcBef>
              <a:buClr>
                <a:srgbClr val="B61239"/>
              </a:buClr>
              <a:buFont typeface="Arial"/>
              <a:buChar char="•"/>
              <a:defRPr sz="1600" kern="1200">
                <a:solidFill>
                  <a:srgbClr val="43484C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00250" indent="-171450" algn="l" defTabSz="914400" rtl="0" eaLnBrk="1" latinLnBrk="0" hangingPunct="1">
              <a:spcBef>
                <a:spcPct val="20000"/>
              </a:spcBef>
              <a:buClr>
                <a:srgbClr val="B61239"/>
              </a:buClr>
              <a:buFont typeface="Arial"/>
              <a:buChar char="•"/>
              <a:defRPr sz="1200" kern="1200">
                <a:solidFill>
                  <a:srgbClr val="43484C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fr-CH" sz="2400" dirty="0" smtClean="0"/>
          </a:p>
          <a:p>
            <a:pPr marL="0" indent="0" algn="ctr">
              <a:buFont typeface="Arial"/>
              <a:buNone/>
            </a:pPr>
            <a:endParaRPr lang="fr-CH" sz="2400" dirty="0" smtClean="0"/>
          </a:p>
          <a:p>
            <a:pPr marL="0" indent="0" algn="ctr">
              <a:buFont typeface="Arial"/>
              <a:buNone/>
            </a:pPr>
            <a:r>
              <a:rPr lang="fr-CH" sz="3600" dirty="0" smtClean="0"/>
              <a:t>Facteur 10</a:t>
            </a:r>
          </a:p>
          <a:p>
            <a:pPr marL="0" indent="0" algn="ctr">
              <a:buFont typeface="Arial"/>
              <a:buNone/>
            </a:pPr>
            <a:r>
              <a:rPr lang="fr-CH" sz="3600" dirty="0" smtClean="0"/>
              <a:t>entre les meilleures et les pires pratiques observées </a:t>
            </a:r>
            <a:endParaRPr lang="fr-CH" sz="3600" dirty="0"/>
          </a:p>
        </p:txBody>
      </p:sp>
    </p:spTree>
    <p:extLst>
      <p:ext uri="{BB962C8B-B14F-4D97-AF65-F5344CB8AC3E}">
        <p14:creationId xmlns:p14="http://schemas.microsoft.com/office/powerpoint/2010/main" val="361973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Infrastructure 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506036"/>
              </p:ext>
            </p:extLst>
          </p:nvPr>
        </p:nvGraphicFramePr>
        <p:xfrm>
          <a:off x="457200" y="843171"/>
          <a:ext cx="8534402" cy="33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2600">
                  <a:extLst>
                    <a:ext uri="{9D8B030D-6E8A-4147-A177-3AD203B41FA5}">
                      <a16:colId xmlns:a16="http://schemas.microsoft.com/office/drawing/2014/main" val="97550594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3784617595"/>
                    </a:ext>
                  </a:extLst>
                </a:gridCol>
                <a:gridCol w="1571627">
                  <a:extLst>
                    <a:ext uri="{9D8B030D-6E8A-4147-A177-3AD203B41FA5}">
                      <a16:colId xmlns:a16="http://schemas.microsoft.com/office/drawing/2014/main" val="862458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Actions</a:t>
                      </a:r>
                      <a:endParaRPr lang="en-GB" dirty="0">
                        <a:latin typeface="Arial Unicode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sz="1600" dirty="0" smtClean="0">
                          <a:latin typeface="Arial Unicode MS"/>
                        </a:rPr>
                        <a:t>Gain carbone</a:t>
                      </a:r>
                      <a:endParaRPr lang="en-GB" sz="1600" dirty="0">
                        <a:latin typeface="Arial Unicode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sz="1600" dirty="0" smtClean="0">
                          <a:latin typeface="Arial Unicode MS"/>
                        </a:rPr>
                        <a:t>Gain économique</a:t>
                      </a:r>
                      <a:endParaRPr lang="en-GB" sz="1600" dirty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638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7143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fr-CH" dirty="0" smtClean="0">
                          <a:latin typeface="Arial Unicode MS"/>
                        </a:rPr>
                        <a:t>Diminuer</a:t>
                      </a:r>
                      <a:r>
                        <a:rPr lang="fr-CH" baseline="0" dirty="0" smtClean="0">
                          <a:latin typeface="Arial Unicode MS"/>
                        </a:rPr>
                        <a:t> </a:t>
                      </a:r>
                      <a:r>
                        <a:rPr lang="fr-CH" dirty="0" smtClean="0">
                          <a:latin typeface="Arial Unicode MS"/>
                        </a:rPr>
                        <a:t>la</a:t>
                      </a:r>
                      <a:r>
                        <a:rPr lang="fr-CH" baseline="0" dirty="0" smtClean="0">
                          <a:latin typeface="Arial Unicode MS"/>
                        </a:rPr>
                        <a:t> température de</a:t>
                      </a:r>
                      <a:r>
                        <a:rPr lang="fr-CH" dirty="0" smtClean="0">
                          <a:latin typeface="Arial Unicode MS"/>
                        </a:rPr>
                        <a:t> chauffage de 1°C</a:t>
                      </a:r>
                    </a:p>
                    <a:p>
                      <a:pPr marL="0" indent="7143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fr-CH" dirty="0" smtClean="0">
                        <a:latin typeface="Arial Unicode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>
                          <a:latin typeface="Arial Unicode MS"/>
                        </a:rPr>
                        <a:t>841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264 .- CHF</a:t>
                      </a:r>
                      <a:endParaRPr lang="en-GB" dirty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215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714375"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Couper l’eau chaude des robinets</a:t>
                      </a:r>
                    </a:p>
                    <a:p>
                      <a:pPr marL="0" indent="714375">
                        <a:lnSpc>
                          <a:spcPct val="100000"/>
                        </a:lnSpc>
                      </a:pPr>
                      <a:endParaRPr lang="fr-CH" dirty="0" smtClean="0">
                        <a:latin typeface="Arial Unicode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>
                          <a:latin typeface="Arial Unicode MS"/>
                        </a:rPr>
                        <a:t>601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189.- CHF</a:t>
                      </a:r>
                      <a:endParaRPr lang="en-GB" dirty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487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714375" indent="0"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Redimensionner</a:t>
                      </a:r>
                      <a:r>
                        <a:rPr lang="fr-CH" baseline="0" dirty="0" smtClean="0">
                          <a:latin typeface="Arial Unicode MS"/>
                        </a:rPr>
                        <a:t> la surface à 60 m2 / médecin </a:t>
                      </a:r>
                    </a:p>
                    <a:p>
                      <a:pPr marL="714375" indent="0">
                        <a:lnSpc>
                          <a:spcPct val="100000"/>
                        </a:lnSpc>
                      </a:pPr>
                      <a:endParaRPr lang="fr-CH" baseline="0" dirty="0" smtClean="0">
                        <a:latin typeface="Arial Unicode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>
                          <a:latin typeface="Arial Unicode MS"/>
                        </a:rPr>
                        <a:t>5769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sz="1300" baseline="0" dirty="0" smtClean="0">
                        <a:latin typeface="Arial Unicode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2168.- CHF</a:t>
                      </a:r>
                      <a:endParaRPr lang="en-GB" dirty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82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714375"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Eteindre l’appareil de radiographie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dirty="0">
                        <a:latin typeface="Arial Unicode M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>
                          <a:latin typeface="Arial Unicode MS"/>
                        </a:rPr>
                        <a:t>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sz="1400" baseline="0" dirty="0" smtClean="0">
                        <a:latin typeface="Arial Unicode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CH" dirty="0" smtClean="0">
                          <a:latin typeface="Arial Unicode MS"/>
                        </a:rPr>
                        <a:t>105.- CHF</a:t>
                      </a:r>
                      <a:endParaRPr lang="en-GB" dirty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327596"/>
                  </a:ext>
                </a:extLst>
              </a:tr>
            </a:tbl>
          </a:graphicData>
        </a:graphic>
      </p:graphicFrame>
      <p:pic>
        <p:nvPicPr>
          <p:cNvPr id="5" name="Graphic 19" descr="Thermometer">
            <a:extLst>
              <a:ext uri="{FF2B5EF4-FFF2-40B4-BE49-F238E27FC236}">
                <a16:creationId xmlns:a16="http://schemas.microsoft.com/office/drawing/2014/main" id="{7CFD9792-3DC9-43E2-ABBE-196860997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94095" y="1451535"/>
            <a:ext cx="432159" cy="43215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51" y="2179077"/>
            <a:ext cx="355491" cy="355491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rot="16200000">
            <a:off x="568478" y="2961150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rot="10800000" flipH="1">
            <a:off x="711353" y="3104025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Éclair 12"/>
          <p:cNvSpPr/>
          <p:nvPr/>
        </p:nvSpPr>
        <p:spPr>
          <a:xfrm>
            <a:off x="711288" y="3578653"/>
            <a:ext cx="288066" cy="404813"/>
          </a:xfrm>
          <a:prstGeom prst="lightningBol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Mobilité </a:t>
            </a:r>
            <a:endParaRPr lang="en-GB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131629"/>
              </p:ext>
            </p:extLst>
          </p:nvPr>
        </p:nvGraphicFramePr>
        <p:xfrm>
          <a:off x="457200" y="807008"/>
          <a:ext cx="8031891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8990">
                  <a:extLst>
                    <a:ext uri="{9D8B030D-6E8A-4147-A177-3AD203B41FA5}">
                      <a16:colId xmlns:a16="http://schemas.microsoft.com/office/drawing/2014/main" val="1849998774"/>
                    </a:ext>
                  </a:extLst>
                </a:gridCol>
                <a:gridCol w="1572901">
                  <a:extLst>
                    <a:ext uri="{9D8B030D-6E8A-4147-A177-3AD203B41FA5}">
                      <a16:colId xmlns:a16="http://schemas.microsoft.com/office/drawing/2014/main" val="23282826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Actions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Gain carbone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62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90600" indent="0"/>
                      <a:r>
                        <a:rPr lang="fr-CH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Inciter 80% des soignant·e·s a renoncer à utiliser la voiture pour se</a:t>
                      </a:r>
                      <a:r>
                        <a:rPr lang="fr-CH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rendre au cabinet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3654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66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Inciter 10%</a:t>
                      </a:r>
                      <a:r>
                        <a:rPr lang="fr-CH" baseline="0" dirty="0" smtClean="0"/>
                        <a:t> des patient</a:t>
                      </a:r>
                      <a:r>
                        <a:rPr lang="fr-CH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·e·s à</a:t>
                      </a:r>
                      <a:r>
                        <a:rPr lang="fr-CH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renoncer à </a:t>
                      </a:r>
                      <a:r>
                        <a:rPr lang="fr-CH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utiliser la voiture pour se</a:t>
                      </a:r>
                      <a:r>
                        <a:rPr lang="fr-CH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rendre au cabinet</a:t>
                      </a:r>
                      <a:endParaRPr lang="en-GB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1294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669102"/>
                  </a:ext>
                </a:extLst>
              </a:tr>
            </a:tbl>
          </a:graphicData>
        </a:graphic>
      </p:graphicFrame>
      <p:pic>
        <p:nvPicPr>
          <p:cNvPr id="4" name="Graphic 16" descr="Car">
            <a:extLst>
              <a:ext uri="{FF2B5EF4-FFF2-40B4-BE49-F238E27FC236}">
                <a16:creationId xmlns:a16="http://schemas.microsoft.com/office/drawing/2014/main" id="{EA6B21C5-481F-427A-8FDC-14303344A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529" y="1260390"/>
            <a:ext cx="646438" cy="646438"/>
          </a:xfrm>
          <a:prstGeom prst="rect">
            <a:avLst/>
          </a:prstGeom>
        </p:spPr>
      </p:pic>
      <p:pic>
        <p:nvPicPr>
          <p:cNvPr id="6" name="Graphic 16" descr="Car">
            <a:extLst>
              <a:ext uri="{FF2B5EF4-FFF2-40B4-BE49-F238E27FC236}">
                <a16:creationId xmlns:a16="http://schemas.microsoft.com/office/drawing/2014/main" id="{EA6B21C5-481F-427A-8FDC-14303344A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529" y="2133519"/>
            <a:ext cx="646438" cy="6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9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Sous-traitance</a:t>
            </a:r>
            <a:endParaRPr lang="en-GB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686601"/>
              </p:ext>
            </p:extLst>
          </p:nvPr>
        </p:nvGraphicFramePr>
        <p:xfrm>
          <a:off x="457200" y="807008"/>
          <a:ext cx="8031891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8990">
                  <a:extLst>
                    <a:ext uri="{9D8B030D-6E8A-4147-A177-3AD203B41FA5}">
                      <a16:colId xmlns:a16="http://schemas.microsoft.com/office/drawing/2014/main" val="1849998774"/>
                    </a:ext>
                  </a:extLst>
                </a:gridCol>
                <a:gridCol w="1572901">
                  <a:extLst>
                    <a:ext uri="{9D8B030D-6E8A-4147-A177-3AD203B41FA5}">
                      <a16:colId xmlns:a16="http://schemas.microsoft.com/office/drawing/2014/main" val="23282826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Actions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Gain carbone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62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90600" indent="0"/>
                      <a:r>
                        <a:rPr lang="fr-CH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Arrêter de faire venir le coursier du laboratoire en</a:t>
                      </a:r>
                      <a:r>
                        <a:rPr lang="fr-CH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urgence</a:t>
                      </a:r>
                    </a:p>
                    <a:p>
                      <a:pPr marL="990600" indent="0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1094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66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Effectuer les analyses urgentes</a:t>
                      </a:r>
                      <a:r>
                        <a:rPr lang="fr-CH" baseline="0" dirty="0" smtClean="0"/>
                        <a:t> </a:t>
                      </a:r>
                      <a:r>
                        <a:rPr lang="fr-CH" dirty="0" smtClean="0"/>
                        <a:t>directement au cabinet</a:t>
                      </a:r>
                    </a:p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dirty="0" smtClean="0"/>
                    </a:p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669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Limiter à un passage</a:t>
                      </a:r>
                      <a:r>
                        <a:rPr lang="fr-CH" baseline="0" dirty="0" smtClean="0"/>
                        <a:t> par jour la </a:t>
                      </a:r>
                      <a:r>
                        <a:rPr lang="fr-CH" dirty="0" smtClean="0"/>
                        <a:t>fréquence de collecte des échantillons pour le laboratoire</a:t>
                      </a:r>
                    </a:p>
                    <a:p>
                      <a:pPr marL="990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147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181200"/>
                  </a:ext>
                </a:extLst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1" y="1331258"/>
            <a:ext cx="553942" cy="55394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1" y="2232211"/>
            <a:ext cx="552557" cy="5525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1" y="3142441"/>
            <a:ext cx="486707" cy="48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Consommables </a:t>
            </a:r>
            <a:endParaRPr lang="en-GB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205916"/>
              </p:ext>
            </p:extLst>
          </p:nvPr>
        </p:nvGraphicFramePr>
        <p:xfrm>
          <a:off x="457200" y="807008"/>
          <a:ext cx="8031891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8990">
                  <a:extLst>
                    <a:ext uri="{9D8B030D-6E8A-4147-A177-3AD203B41FA5}">
                      <a16:colId xmlns:a16="http://schemas.microsoft.com/office/drawing/2014/main" val="1849998774"/>
                    </a:ext>
                  </a:extLst>
                </a:gridCol>
                <a:gridCol w="1572901">
                  <a:extLst>
                    <a:ext uri="{9D8B030D-6E8A-4147-A177-3AD203B41FA5}">
                      <a16:colId xmlns:a16="http://schemas.microsoft.com/office/drawing/2014/main" val="23282826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H" dirty="0" smtClean="0"/>
                        <a:t>Actions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dirty="0" smtClean="0"/>
                        <a:t>Gain carbone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629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809625"/>
                      <a:r>
                        <a:rPr lang="fr-CH" dirty="0" smtClean="0"/>
                        <a:t>Ne pas utiliser de papier de lit plastifié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140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Arial Unicode MS"/>
                        </a:rPr>
                        <a:t>CO</a:t>
                      </a:r>
                      <a:r>
                        <a:rPr lang="en-GB" sz="1200" baseline="-25000" dirty="0" smtClean="0">
                          <a:latin typeface="Arial Unicode MS"/>
                        </a:rPr>
                        <a:t>2eq </a:t>
                      </a:r>
                      <a:r>
                        <a:rPr lang="en-GB" sz="1200" baseline="0" dirty="0" smtClean="0">
                          <a:latin typeface="Arial Unicode MS"/>
                        </a:rPr>
                        <a:t>kg </a:t>
                      </a:r>
                      <a:r>
                        <a:rPr lang="fr-CH" sz="1200" baseline="0" dirty="0" smtClean="0">
                          <a:latin typeface="Arial Unicode MS"/>
                        </a:rPr>
                        <a:t>/ 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sz="1200" baseline="0" dirty="0" smtClean="0">
                        <a:latin typeface="Arial Unicode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669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809625"/>
                      <a:r>
                        <a:rPr lang="fr-CH" dirty="0" smtClean="0"/>
                        <a:t>Doubler la durée de vie des ordinateurs (de 4 à 8ans)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332 </a:t>
                      </a:r>
                      <a:endParaRPr lang="fr-CH" sz="1800" dirty="0" smtClean="0"/>
                    </a:p>
                    <a:p>
                      <a:r>
                        <a:rPr lang="en-GB" sz="1200" dirty="0" smtClean="0"/>
                        <a:t>CO</a:t>
                      </a:r>
                      <a:r>
                        <a:rPr lang="en-GB" sz="1200" baseline="-25000" dirty="0" smtClean="0"/>
                        <a:t>2eq</a:t>
                      </a:r>
                      <a:r>
                        <a:rPr lang="en-GB" sz="1200" dirty="0" smtClean="0"/>
                        <a:t> kg / </a:t>
                      </a:r>
                      <a:r>
                        <a:rPr lang="fr-CH" sz="1200" noProof="0" dirty="0" smtClean="0"/>
                        <a:t>année</a:t>
                      </a:r>
                    </a:p>
                    <a:p>
                      <a:endParaRPr lang="fr-CH" sz="1200" noProof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872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809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Favoriser du matériel de soins minimisant les emballages 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231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CO</a:t>
                      </a:r>
                      <a:r>
                        <a:rPr lang="en-GB" sz="1200" baseline="-25000" dirty="0" smtClean="0"/>
                        <a:t>2eq</a:t>
                      </a:r>
                      <a:r>
                        <a:rPr lang="en-GB" sz="1200" dirty="0" smtClean="0"/>
                        <a:t> kg / </a:t>
                      </a:r>
                      <a:r>
                        <a:rPr lang="fr-CH" sz="1200" noProof="0" dirty="0" smtClean="0"/>
                        <a:t>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sz="1200" noProof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64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809625"/>
                      <a:r>
                        <a:rPr lang="fr-CH" dirty="0" smtClean="0"/>
                        <a:t>Diminuer le coton dans les pansements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dirty="0" smtClean="0"/>
                        <a:t>1360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/>
                        <a:t>CO</a:t>
                      </a:r>
                      <a:r>
                        <a:rPr lang="en-GB" sz="1200" baseline="-25000" dirty="0" smtClean="0"/>
                        <a:t>2eq</a:t>
                      </a:r>
                      <a:r>
                        <a:rPr lang="en-GB" sz="1200" dirty="0" smtClean="0"/>
                        <a:t> kg / </a:t>
                      </a:r>
                      <a:r>
                        <a:rPr lang="fr-CH" sz="1200" noProof="0" dirty="0" smtClean="0"/>
                        <a:t>année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H" sz="1200" noProof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382773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34" y="1266190"/>
            <a:ext cx="523875" cy="523875"/>
          </a:xfrm>
          <a:prstGeom prst="rect">
            <a:avLst/>
          </a:prstGeom>
        </p:spPr>
      </p:pic>
      <p:pic>
        <p:nvPicPr>
          <p:cNvPr id="6" name="Graphic 6" descr="Computer">
            <a:extLst>
              <a:ext uri="{FF2B5EF4-FFF2-40B4-BE49-F238E27FC236}">
                <a16:creationId xmlns:a16="http://schemas.microsoft.com/office/drawing/2014/main" id="{71408ED8-3F18-4448-9A71-F05DC8CEB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37334" y="1993172"/>
            <a:ext cx="523875" cy="5238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2773850"/>
            <a:ext cx="457200" cy="4572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3446006"/>
            <a:ext cx="454815" cy="45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6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MU-23">
  <a:themeElements>
    <a:clrScheme name="Personnalisée 1">
      <a:dk1>
        <a:sysClr val="windowText" lastClr="000000"/>
      </a:dk1>
      <a:lt1>
        <a:sysClr val="window" lastClr="FFFFFF"/>
      </a:lt1>
      <a:dk2>
        <a:srgbClr val="696464"/>
      </a:dk2>
      <a:lt2>
        <a:srgbClr val="FFFCF3"/>
      </a:lt2>
      <a:accent1>
        <a:srgbClr val="DD271F"/>
      </a:accent1>
      <a:accent2>
        <a:srgbClr val="DD271F"/>
      </a:accent2>
      <a:accent3>
        <a:srgbClr val="DD261D"/>
      </a:accent3>
      <a:accent4>
        <a:srgbClr val="DE261D"/>
      </a:accent4>
      <a:accent5>
        <a:srgbClr val="DD261D"/>
      </a:accent5>
      <a:accent6>
        <a:srgbClr val="DD261F"/>
      </a:accent6>
      <a:hlink>
        <a:srgbClr val="DD261D"/>
      </a:hlink>
      <a:folHlink>
        <a:srgbClr val="DB281D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powerpoint UNISANTE_16-9</Template>
  <TotalTime>0</TotalTime>
  <Words>380</Words>
  <Application>Microsoft Office PowerPoint</Application>
  <PresentationFormat>Affichage à l'écran (16:9)</PresentationFormat>
  <Paragraphs>90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Arial Unicode MS</vt:lpstr>
      <vt:lpstr>Calibri</vt:lpstr>
      <vt:lpstr>Cambria Math</vt:lpstr>
      <vt:lpstr>PMU-23</vt:lpstr>
      <vt:lpstr>Conception personnalisée</vt:lpstr>
      <vt:lpstr>Eco-Conception des cabinets de médecine de famille </vt:lpstr>
      <vt:lpstr>Etude Eco-Conception </vt:lpstr>
      <vt:lpstr>Le cabinet moyen </vt:lpstr>
      <vt:lpstr>Comment Eco-Concevoir mon cabinet de médecine de famille ? </vt:lpstr>
      <vt:lpstr>Potentiel d’amélioration</vt:lpstr>
      <vt:lpstr>Infrastructure </vt:lpstr>
      <vt:lpstr>Mobilité </vt:lpstr>
      <vt:lpstr>Sous-traitance</vt:lpstr>
      <vt:lpstr>Consommables </vt:lpstr>
      <vt:lpstr>Take home message</vt:lpstr>
      <vt:lpstr>Remerciements </vt:lpstr>
    </vt:vector>
  </TitlesOfParts>
  <Company>CHUV | 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Maadi Selsabil</dc:creator>
  <cp:lastModifiedBy>Nicolet John</cp:lastModifiedBy>
  <cp:revision>84</cp:revision>
  <cp:lastPrinted>2020-11-12T12:21:54Z</cp:lastPrinted>
  <dcterms:created xsi:type="dcterms:W3CDTF">2019-02-28T14:07:49Z</dcterms:created>
  <dcterms:modified xsi:type="dcterms:W3CDTF">2020-11-26T07:50:56Z</dcterms:modified>
</cp:coreProperties>
</file>