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5" r:id="rId3"/>
    <p:sldId id="304" r:id="rId4"/>
    <p:sldId id="306" r:id="rId5"/>
    <p:sldId id="335" r:id="rId6"/>
    <p:sldId id="307" r:id="rId7"/>
    <p:sldId id="308" r:id="rId8"/>
    <p:sldId id="316" r:id="rId9"/>
    <p:sldId id="323" r:id="rId10"/>
    <p:sldId id="319" r:id="rId11"/>
    <p:sldId id="329" r:id="rId12"/>
    <p:sldId id="324" r:id="rId13"/>
    <p:sldId id="322" r:id="rId14"/>
    <p:sldId id="320" r:id="rId15"/>
    <p:sldId id="326" r:id="rId16"/>
    <p:sldId id="325" r:id="rId17"/>
    <p:sldId id="327" r:id="rId18"/>
    <p:sldId id="328" r:id="rId19"/>
    <p:sldId id="321" r:id="rId20"/>
    <p:sldId id="330" r:id="rId21"/>
    <p:sldId id="309" r:id="rId22"/>
    <p:sldId id="310" r:id="rId23"/>
    <p:sldId id="311" r:id="rId24"/>
    <p:sldId id="312" r:id="rId25"/>
    <p:sldId id="313" r:id="rId26"/>
    <p:sldId id="331" r:id="rId27"/>
    <p:sldId id="332" r:id="rId28"/>
    <p:sldId id="333" r:id="rId29"/>
    <p:sldId id="314" r:id="rId30"/>
    <p:sldId id="334" r:id="rId3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9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5EBF8-0565-49C1-BC2F-3E2A4B3099A4}" type="datetimeFigureOut">
              <a:rPr lang="fr-CH" smtClean="0"/>
              <a:t>26.11.2019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934A-B2C1-4A2C-B785-D111C593E205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356891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5EBF8-0565-49C1-BC2F-3E2A4B3099A4}" type="datetimeFigureOut">
              <a:rPr lang="fr-CH" smtClean="0"/>
              <a:t>26.11.2019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934A-B2C1-4A2C-B785-D111C593E205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88456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5EBF8-0565-49C1-BC2F-3E2A4B3099A4}" type="datetimeFigureOut">
              <a:rPr lang="fr-CH" smtClean="0"/>
              <a:t>26.11.2019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934A-B2C1-4A2C-B785-D111C593E205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224500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5EBF8-0565-49C1-BC2F-3E2A4B3099A4}" type="datetimeFigureOut">
              <a:rPr lang="fr-CH" smtClean="0"/>
              <a:t>26.11.2019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934A-B2C1-4A2C-B785-D111C593E205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362301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5EBF8-0565-49C1-BC2F-3E2A4B3099A4}" type="datetimeFigureOut">
              <a:rPr lang="fr-CH" smtClean="0"/>
              <a:t>26.11.2019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934A-B2C1-4A2C-B785-D111C593E205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960466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5EBF8-0565-49C1-BC2F-3E2A4B3099A4}" type="datetimeFigureOut">
              <a:rPr lang="fr-CH" smtClean="0"/>
              <a:t>26.11.2019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934A-B2C1-4A2C-B785-D111C593E205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282856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5EBF8-0565-49C1-BC2F-3E2A4B3099A4}" type="datetimeFigureOut">
              <a:rPr lang="fr-CH" smtClean="0"/>
              <a:t>26.11.2019</a:t>
            </a:fld>
            <a:endParaRPr lang="fr-CH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934A-B2C1-4A2C-B785-D111C593E205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909192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5EBF8-0565-49C1-BC2F-3E2A4B3099A4}" type="datetimeFigureOut">
              <a:rPr lang="fr-CH" smtClean="0"/>
              <a:t>26.11.2019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934A-B2C1-4A2C-B785-D111C593E205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75102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5EBF8-0565-49C1-BC2F-3E2A4B3099A4}" type="datetimeFigureOut">
              <a:rPr lang="fr-CH" smtClean="0"/>
              <a:t>26.11.2019</a:t>
            </a:fld>
            <a:endParaRPr lang="fr-CH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934A-B2C1-4A2C-B785-D111C593E205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521344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5EBF8-0565-49C1-BC2F-3E2A4B3099A4}" type="datetimeFigureOut">
              <a:rPr lang="fr-CH" smtClean="0"/>
              <a:t>26.11.2019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934A-B2C1-4A2C-B785-D111C593E205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559467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5EBF8-0565-49C1-BC2F-3E2A4B3099A4}" type="datetimeFigureOut">
              <a:rPr lang="fr-CH" smtClean="0"/>
              <a:t>26.11.2019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934A-B2C1-4A2C-B785-D111C593E205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887507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5EBF8-0565-49C1-BC2F-3E2A4B3099A4}" type="datetimeFigureOut">
              <a:rPr lang="fr-CH" smtClean="0"/>
              <a:t>26.11.2019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1934A-B2C1-4A2C-B785-D111C593E205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809501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google.com/url?sa=i&amp;source=images&amp;cd=&amp;ved=2ahUKEwj1wpul88DhAhUPC-wKHee9ASgQjRx6BAgBEAU&amp;url=https://www.eventplanner.net/news/8381_how-to-plan-and-run-a-powerful-world-cafe.html&amp;psig=AOvVaw3nxz2ZLmaLpigMtoaQCIBa&amp;ust=1554826723707934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heninois.com/article-31375076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170" y="693006"/>
            <a:ext cx="7606946" cy="382520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2" name="ZoneTexte 1"/>
          <p:cNvSpPr txBox="1"/>
          <p:nvPr/>
        </p:nvSpPr>
        <p:spPr>
          <a:xfrm>
            <a:off x="577170" y="4891745"/>
            <a:ext cx="103477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4000" dirty="0" smtClean="0">
                <a:latin typeface="Candara" panose="020E0502030303020204" pitchFamily="34" charset="0"/>
              </a:rPr>
              <a:t>ASSEMBLEE GENERALE du 26 NOVEMBRE 2019</a:t>
            </a:r>
            <a:endParaRPr lang="fr-CH" sz="4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78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b="1" dirty="0" smtClean="0"/>
              <a:t>DE LA PAROLE AUX ACTES…</a:t>
            </a:r>
            <a:endParaRPr lang="fr-CH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742385"/>
          </a:xfrm>
        </p:spPr>
        <p:txBody>
          <a:bodyPr>
            <a:normAutofit lnSpcReduction="10000"/>
          </a:bodyPr>
          <a:lstStyle/>
          <a:p>
            <a:pPr lvl="0"/>
            <a:r>
              <a:rPr lang="fr-CH" b="1" dirty="0" smtClean="0"/>
              <a:t>8 réunions du comité</a:t>
            </a:r>
          </a:p>
          <a:p>
            <a:pPr lvl="0"/>
            <a:r>
              <a:rPr lang="fr-CH" b="1" dirty="0"/>
              <a:t>6</a:t>
            </a:r>
            <a:r>
              <a:rPr lang="fr-CH" b="1" dirty="0" smtClean="0"/>
              <a:t> Assemblées générales</a:t>
            </a:r>
          </a:p>
          <a:p>
            <a:pPr lvl="1"/>
            <a:r>
              <a:rPr lang="fr-CH" i="1" dirty="0" smtClean="0"/>
              <a:t>1 constitutive le 18 octobre 2018</a:t>
            </a:r>
          </a:p>
          <a:p>
            <a:pPr lvl="1"/>
            <a:r>
              <a:rPr lang="fr-CH" i="1" dirty="0" smtClean="0"/>
              <a:t>1 World café le 18 décembre 2018</a:t>
            </a:r>
          </a:p>
          <a:p>
            <a:pPr lvl="1"/>
            <a:r>
              <a:rPr lang="fr-CH" i="1" dirty="0" smtClean="0"/>
              <a:t>4 AG en 2019 (avril, juin, septembre, novembre)</a:t>
            </a:r>
          </a:p>
          <a:p>
            <a:pPr lvl="0"/>
            <a:r>
              <a:rPr lang="fr-CH" b="1" dirty="0" smtClean="0"/>
              <a:t>Formation de 6 groupes de travail</a:t>
            </a:r>
          </a:p>
          <a:p>
            <a:pPr lvl="1"/>
            <a:r>
              <a:rPr lang="fr-CH" i="1" dirty="0" smtClean="0"/>
              <a:t>Charte - Manifeste</a:t>
            </a:r>
          </a:p>
          <a:p>
            <a:pPr lvl="1"/>
            <a:r>
              <a:rPr lang="fr-CH" i="1" dirty="0" smtClean="0"/>
              <a:t>Collaboration</a:t>
            </a:r>
          </a:p>
          <a:p>
            <a:pPr lvl="1"/>
            <a:r>
              <a:rPr lang="fr-CH" i="1" dirty="0" smtClean="0"/>
              <a:t>Transparence</a:t>
            </a:r>
          </a:p>
          <a:p>
            <a:pPr lvl="1"/>
            <a:r>
              <a:rPr lang="fr-CH" i="1" dirty="0"/>
              <a:t>Environnement</a:t>
            </a:r>
          </a:p>
          <a:p>
            <a:pPr lvl="1"/>
            <a:r>
              <a:rPr lang="fr-CH" i="1" dirty="0" smtClean="0"/>
              <a:t>Information</a:t>
            </a:r>
          </a:p>
          <a:p>
            <a:pPr lvl="1"/>
            <a:r>
              <a:rPr lang="fr-CH" i="1" dirty="0" smtClean="0"/>
              <a:t>Médicaments</a:t>
            </a:r>
          </a:p>
          <a:p>
            <a:pPr lvl="1"/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96028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SITE INTERNET</a:t>
            </a:r>
            <a:endParaRPr lang="fr-CH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5895191"/>
            <a:ext cx="10515600" cy="5733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H" dirty="0" smtClean="0"/>
              <a:t>www.engagespourlasante.com</a:t>
            </a:r>
            <a:endParaRPr lang="fr-CH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778" y="1491946"/>
            <a:ext cx="10962918" cy="4403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38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1710254" y="350875"/>
            <a:ext cx="9643546" cy="133981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H" sz="3600" dirty="0" smtClean="0"/>
              <a:t>WORLD CAFE</a:t>
            </a:r>
            <a:endParaRPr lang="fr-CH" sz="3600" dirty="0"/>
          </a:p>
        </p:txBody>
      </p:sp>
      <p:pic>
        <p:nvPicPr>
          <p:cNvPr id="3076" name="Picture 4" descr="Résultat de recherche d'images pour &quot;world cafe&quot;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254" y="1574500"/>
            <a:ext cx="8061067" cy="4702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80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b="1" dirty="0"/>
              <a:t>AXES </a:t>
            </a:r>
            <a:r>
              <a:rPr lang="fr-CH" b="1" dirty="0" smtClean="0"/>
              <a:t>D’ACTIONS </a:t>
            </a:r>
            <a:r>
              <a:rPr lang="fr-CH" b="1" dirty="0"/>
              <a:t>POLITIQUES</a:t>
            </a:r>
            <a:endParaRPr lang="fr-CH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742385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fr-CH" b="1" dirty="0"/>
              <a:t>Initiative pour une transparence relative aux coûts de la santé</a:t>
            </a:r>
            <a:endParaRPr lang="fr-CH" sz="3600" dirty="0"/>
          </a:p>
          <a:p>
            <a:pPr lvl="1"/>
            <a:r>
              <a:rPr lang="fr-CH" dirty="0"/>
              <a:t>Financement des assurances, coût des médicaments, politique-lobbies, transparence de intérêts de tous à tous les échelons du système</a:t>
            </a:r>
            <a:endParaRPr lang="fr-CH" sz="3200" dirty="0"/>
          </a:p>
          <a:p>
            <a:pPr lvl="1"/>
            <a:r>
              <a:rPr lang="fr-CH" dirty="0"/>
              <a:t>Renforcer le rôle de la société civile, des groupements de patients, de la FRC…</a:t>
            </a:r>
            <a:endParaRPr lang="fr-CH" sz="3200" dirty="0"/>
          </a:p>
          <a:p>
            <a:pPr lvl="1"/>
            <a:r>
              <a:rPr lang="fr-CH" dirty="0"/>
              <a:t>Initiative pour une caisse unique, prime unique, régulation par l’état</a:t>
            </a:r>
            <a:endParaRPr lang="fr-CH" sz="3200" dirty="0"/>
          </a:p>
          <a:p>
            <a:pPr lvl="0"/>
            <a:r>
              <a:rPr lang="fr-CH" b="1" dirty="0"/>
              <a:t>Action sur le coût des médicaments</a:t>
            </a:r>
            <a:endParaRPr lang="fr-CH" sz="3600" dirty="0"/>
          </a:p>
          <a:p>
            <a:pPr lvl="1"/>
            <a:r>
              <a:rPr lang="fr-CH" dirty="0"/>
              <a:t>Licence obligatoire, reprise de fabrication par l’Etat pour les médicaments stoppés</a:t>
            </a:r>
            <a:endParaRPr lang="fr-CH" sz="3200" dirty="0"/>
          </a:p>
          <a:p>
            <a:pPr lvl="0"/>
            <a:r>
              <a:rPr lang="fr-CH" b="1" dirty="0"/>
              <a:t>Révision du remboursement des prestations</a:t>
            </a:r>
            <a:endParaRPr lang="fr-CH" sz="3600" dirty="0"/>
          </a:p>
          <a:p>
            <a:pPr lvl="1"/>
            <a:r>
              <a:rPr lang="fr-CH" dirty="0"/>
              <a:t>Promouvoir le concept de payeurs - décideurs</a:t>
            </a:r>
            <a:endParaRPr lang="fr-CH" sz="3200" dirty="0"/>
          </a:p>
          <a:p>
            <a:pPr lvl="1"/>
            <a:r>
              <a:rPr lang="fr-CH" dirty="0"/>
              <a:t>Revaloriser prise en charge globale et le temps dédié au patient plutôt que les seules prestations techniques</a:t>
            </a:r>
            <a:endParaRPr lang="fr-CH" sz="3200" dirty="0"/>
          </a:p>
          <a:p>
            <a:pPr lvl="0"/>
            <a:r>
              <a:rPr lang="fr-CH" b="1" dirty="0"/>
              <a:t>Renforcer la régulation du système en fonction d’une planification de santé publique</a:t>
            </a:r>
            <a:endParaRPr lang="fr-CH" sz="3600" dirty="0"/>
          </a:p>
          <a:p>
            <a:pPr lvl="1"/>
            <a:r>
              <a:rPr lang="fr-CH" dirty="0"/>
              <a:t>Planification en fonction des besoins </a:t>
            </a:r>
            <a:endParaRPr lang="fr-CH" sz="3200" dirty="0"/>
          </a:p>
          <a:p>
            <a:pPr lvl="0"/>
            <a:r>
              <a:rPr lang="fr-CH" b="1" dirty="0"/>
              <a:t>Caisse unique</a:t>
            </a:r>
            <a:endParaRPr lang="fr-CH" sz="3600" dirty="0"/>
          </a:p>
          <a:p>
            <a:pPr lvl="1"/>
            <a:r>
              <a:rPr lang="fr-CH" dirty="0"/>
              <a:t>Eviter les dépenses inutiles et favoriser la transparence</a:t>
            </a:r>
            <a:endParaRPr lang="fr-CH" sz="3200" dirty="0"/>
          </a:p>
          <a:p>
            <a:pPr marL="0" indent="0">
              <a:buNone/>
            </a:pP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50100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b="1" dirty="0"/>
              <a:t>AXES </a:t>
            </a:r>
            <a:r>
              <a:rPr lang="fr-CH" b="1" dirty="0" smtClean="0"/>
              <a:t>DE MODIFICATION </a:t>
            </a:r>
            <a:r>
              <a:rPr lang="fr-CH" b="1" dirty="0"/>
              <a:t>DES PRATIQUES</a:t>
            </a:r>
            <a:endParaRPr lang="fr-CH" dirty="0">
              <a:effectLst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927224"/>
            <a:ext cx="10515600" cy="4811843"/>
          </a:xfrm>
        </p:spPr>
        <p:txBody>
          <a:bodyPr>
            <a:normAutofit/>
          </a:bodyPr>
          <a:lstStyle/>
          <a:p>
            <a:pPr lvl="0"/>
            <a:r>
              <a:rPr lang="fr-CH" b="1" dirty="0"/>
              <a:t>Organisation d’un suivi </a:t>
            </a:r>
            <a:r>
              <a:rPr lang="fr-CH" b="1" dirty="0" smtClean="0"/>
              <a:t>de </a:t>
            </a:r>
            <a:r>
              <a:rPr lang="fr-CH" b="1" dirty="0"/>
              <a:t>la qualité, de l’efficacité et de l’utilité des prestations (économicité) </a:t>
            </a:r>
            <a:endParaRPr lang="fr-CH" sz="3600" dirty="0"/>
          </a:p>
          <a:p>
            <a:pPr lvl="1"/>
            <a:r>
              <a:rPr lang="fr-CH" sz="2000" dirty="0"/>
              <a:t>Renforcement des cercles de qualité </a:t>
            </a:r>
          </a:p>
          <a:p>
            <a:pPr lvl="1"/>
            <a:r>
              <a:rPr lang="fr-CH" sz="2000" dirty="0"/>
              <a:t>Extension de l’approche </a:t>
            </a:r>
            <a:r>
              <a:rPr lang="fr-CH" sz="2000" dirty="0" err="1"/>
              <a:t>Smarter</a:t>
            </a:r>
            <a:r>
              <a:rPr lang="fr-CH" sz="2000" dirty="0"/>
              <a:t> </a:t>
            </a:r>
            <a:r>
              <a:rPr lang="fr-CH" sz="2000" dirty="0" err="1"/>
              <a:t>medicine</a:t>
            </a:r>
            <a:endParaRPr lang="fr-CH" sz="2000" dirty="0"/>
          </a:p>
          <a:p>
            <a:pPr lvl="1"/>
            <a:r>
              <a:rPr lang="fr-CH" sz="2000" dirty="0"/>
              <a:t>Amélioration de la </a:t>
            </a:r>
            <a:r>
              <a:rPr lang="fr-CH" sz="2000" dirty="0" smtClean="0"/>
              <a:t>formation</a:t>
            </a:r>
            <a:r>
              <a:rPr lang="fr-CH" sz="2000" dirty="0"/>
              <a:t> </a:t>
            </a:r>
            <a:r>
              <a:rPr lang="fr-CH" sz="2000" dirty="0" smtClean="0"/>
              <a:t>pré-graduée</a:t>
            </a:r>
            <a:r>
              <a:rPr lang="fr-CH" sz="2000" dirty="0"/>
              <a:t>, poste graduée, continue, médecins chefs… </a:t>
            </a:r>
            <a:endParaRPr lang="fr-CH" sz="2000" dirty="0" smtClean="0"/>
          </a:p>
          <a:p>
            <a:pPr lvl="1"/>
            <a:r>
              <a:rPr lang="fr-CH" sz="2000" dirty="0" smtClean="0"/>
              <a:t>Impliquer les sociétés de spécialistes et les responsabiliser</a:t>
            </a:r>
          </a:p>
          <a:p>
            <a:pPr lvl="0"/>
            <a:r>
              <a:rPr lang="fr-CH" b="1" dirty="0" smtClean="0"/>
              <a:t>Améliorer </a:t>
            </a:r>
            <a:r>
              <a:rPr lang="fr-CH" b="1" dirty="0"/>
              <a:t>collaboration hôpitaux – médecins de ville</a:t>
            </a:r>
            <a:endParaRPr lang="fr-CH" sz="3600" dirty="0"/>
          </a:p>
          <a:p>
            <a:pPr lvl="1"/>
            <a:r>
              <a:rPr lang="fr-CH" sz="2000" dirty="0"/>
              <a:t>Eviter les doublons et répétitions d’examens</a:t>
            </a:r>
          </a:p>
          <a:p>
            <a:pPr lvl="0"/>
            <a:r>
              <a:rPr lang="fr-CH" b="1" dirty="0"/>
              <a:t>Information de la population à l’égard de la santé, Forum citoyen</a:t>
            </a:r>
            <a:endParaRPr lang="fr-CH" sz="3600" dirty="0"/>
          </a:p>
          <a:p>
            <a:pPr lvl="1"/>
            <a:r>
              <a:rPr lang="fr-CH" sz="2000" dirty="0"/>
              <a:t>Permettre à la population de faire des choix éclairés</a:t>
            </a:r>
          </a:p>
          <a:p>
            <a:pPr lvl="1"/>
            <a:r>
              <a:rPr lang="fr-CH" sz="2000" dirty="0"/>
              <a:t>Ouvrir le débat démocratique</a:t>
            </a:r>
          </a:p>
          <a:p>
            <a:pPr lvl="1"/>
            <a:r>
              <a:rPr lang="fr-CH" sz="2000" dirty="0"/>
              <a:t>Quelles priorités, quels choix de société </a:t>
            </a:r>
          </a:p>
        </p:txBody>
      </p:sp>
    </p:spTree>
    <p:extLst>
      <p:ext uri="{BB962C8B-B14F-4D97-AF65-F5344CB8AC3E}">
        <p14:creationId xmlns:p14="http://schemas.microsoft.com/office/powerpoint/2010/main" val="176120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b="1" dirty="0"/>
              <a:t>Formation de 6 groupes de travail</a:t>
            </a:r>
            <a:br>
              <a:rPr lang="fr-CH" b="1" dirty="0"/>
            </a:br>
            <a:endParaRPr lang="fr-CH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03500" y="1825625"/>
            <a:ext cx="8750300" cy="4351338"/>
          </a:xfrm>
        </p:spPr>
        <p:txBody>
          <a:bodyPr/>
          <a:lstStyle/>
          <a:p>
            <a:pPr lvl="1">
              <a:buFont typeface="Wingdings" panose="05000000000000000000" pitchFamily="2" charset="2"/>
              <a:buChar char="ü"/>
            </a:pPr>
            <a:r>
              <a:rPr lang="fr-CH" sz="4000" dirty="0" smtClean="0"/>
              <a:t>Charte </a:t>
            </a:r>
            <a:r>
              <a:rPr lang="fr-CH" sz="4000" dirty="0"/>
              <a:t>- Manifeste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CH" sz="4000" dirty="0"/>
              <a:t>Collaboration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CH" sz="4000" dirty="0"/>
              <a:t>Transparence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CH" sz="4000" dirty="0"/>
              <a:t>Environnement</a:t>
            </a:r>
          </a:p>
          <a:p>
            <a:pPr lvl="1"/>
            <a:r>
              <a:rPr lang="fr-CH" sz="4000" dirty="0"/>
              <a:t>Information</a:t>
            </a:r>
          </a:p>
          <a:p>
            <a:pPr lvl="1"/>
            <a:r>
              <a:rPr lang="fr-CH" sz="4000" dirty="0"/>
              <a:t>Médicaments</a:t>
            </a:r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70071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dirty="0" smtClean="0"/>
              <a:t>MANIFESTE</a:t>
            </a:r>
            <a:endParaRPr lang="fr-CH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5110" y="344389"/>
            <a:ext cx="4452790" cy="6287826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8915401" y="5219700"/>
            <a:ext cx="223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i="1" dirty="0"/>
              <a:t>Fait et adopté par l’Assemblée générale du 4 septembre 2019</a:t>
            </a:r>
          </a:p>
        </p:txBody>
      </p:sp>
    </p:spTree>
    <p:extLst>
      <p:ext uri="{BB962C8B-B14F-4D97-AF65-F5344CB8AC3E}">
        <p14:creationId xmlns:p14="http://schemas.microsoft.com/office/powerpoint/2010/main" val="232683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GROUPE COLLABORATION</a:t>
            </a:r>
            <a:endParaRPr lang="fr-CH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CH" b="1" dirty="0" smtClean="0"/>
              <a:t>OBJECTIFS: </a:t>
            </a:r>
            <a:r>
              <a:rPr lang="fr-CH" dirty="0"/>
              <a:t>Comment assurer la transmission des informations tout au long de l’épisode de santé d’un </a:t>
            </a:r>
            <a:r>
              <a:rPr lang="fr-CH" dirty="0" smtClean="0"/>
              <a:t>patient?</a:t>
            </a:r>
          </a:p>
          <a:p>
            <a:endParaRPr lang="fr-CH" sz="1300" dirty="0" smtClean="0"/>
          </a:p>
          <a:p>
            <a:r>
              <a:rPr lang="fr-CH" b="1" dirty="0" smtClean="0"/>
              <a:t>STRATEGIES:</a:t>
            </a:r>
          </a:p>
          <a:p>
            <a:pPr lvl="1"/>
            <a:r>
              <a:rPr lang="fr-CH" dirty="0" smtClean="0"/>
              <a:t>Développer </a:t>
            </a:r>
            <a:r>
              <a:rPr lang="fr-CH" dirty="0"/>
              <a:t>une </a:t>
            </a:r>
            <a:r>
              <a:rPr lang="fr-CH" b="1" dirty="0"/>
              <a:t>culture de collaboration </a:t>
            </a:r>
            <a:r>
              <a:rPr lang="fr-CH" dirty="0" smtClean="0"/>
              <a:t>interprofessionnelle</a:t>
            </a:r>
            <a:endParaRPr lang="fr-CH" dirty="0"/>
          </a:p>
          <a:p>
            <a:pPr lvl="1"/>
            <a:r>
              <a:rPr lang="fr-CH" dirty="0" smtClean="0"/>
              <a:t>Lors </a:t>
            </a:r>
            <a:r>
              <a:rPr lang="fr-CH" dirty="0"/>
              <a:t>d’une hospitalisation </a:t>
            </a:r>
            <a:r>
              <a:rPr lang="fr-CH" dirty="0" smtClean="0"/>
              <a:t>prévue, préparer entrée et sortie par </a:t>
            </a:r>
            <a:r>
              <a:rPr lang="fr-CH" dirty="0"/>
              <a:t>une </a:t>
            </a:r>
            <a:r>
              <a:rPr lang="fr-CH" b="1" dirty="0"/>
              <a:t>séance interprofessionnelle de </a:t>
            </a:r>
            <a:r>
              <a:rPr lang="fr-CH" b="1" dirty="0" smtClean="0"/>
              <a:t>concertation</a:t>
            </a:r>
            <a:endParaRPr lang="fr-CH" b="1" dirty="0"/>
          </a:p>
          <a:p>
            <a:pPr lvl="1"/>
            <a:r>
              <a:rPr lang="fr-CH" b="1" dirty="0" smtClean="0"/>
              <a:t>Référent </a:t>
            </a:r>
            <a:r>
              <a:rPr lang="fr-CH" b="1" dirty="0"/>
              <a:t>thérapeutique </a:t>
            </a:r>
            <a:endParaRPr lang="fr-CH" b="1" dirty="0" smtClean="0"/>
          </a:p>
          <a:p>
            <a:pPr lvl="1"/>
            <a:r>
              <a:rPr lang="fr-CH" b="1" dirty="0"/>
              <a:t>F</a:t>
            </a:r>
            <a:r>
              <a:rPr lang="fr-CH" b="1" dirty="0" smtClean="0"/>
              <a:t>inancement </a:t>
            </a:r>
            <a:r>
              <a:rPr lang="fr-CH" b="1" dirty="0"/>
              <a:t>adéquat (Etat, assureur) pour les actions de concertation </a:t>
            </a:r>
            <a:r>
              <a:rPr lang="fr-CH" dirty="0"/>
              <a:t>des intervenants</a:t>
            </a:r>
            <a:r>
              <a:rPr lang="fr-CH" dirty="0" smtClean="0"/>
              <a:t>.</a:t>
            </a:r>
          </a:p>
          <a:p>
            <a:pPr lvl="1" fontAlgn="base"/>
            <a:r>
              <a:rPr lang="fr-CH" b="1" dirty="0" smtClean="0"/>
              <a:t>Dossier </a:t>
            </a:r>
            <a:r>
              <a:rPr lang="fr-CH" b="1" dirty="0"/>
              <a:t>Electronique du Patient </a:t>
            </a:r>
            <a:r>
              <a:rPr lang="fr-CH" dirty="0"/>
              <a:t>(DEP)comme fil rouge</a:t>
            </a:r>
          </a:p>
          <a:p>
            <a:pPr marL="0" indent="0" fontAlgn="base">
              <a:buNone/>
            </a:pPr>
            <a:r>
              <a:rPr lang="fr-CH" dirty="0"/>
              <a:t> </a:t>
            </a:r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42162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82675"/>
          </a:xfrm>
        </p:spPr>
        <p:txBody>
          <a:bodyPr/>
          <a:lstStyle/>
          <a:p>
            <a:r>
              <a:rPr lang="fr-CH" dirty="0" smtClean="0"/>
              <a:t>GROUPE TRANSPARENCE</a:t>
            </a:r>
            <a:endParaRPr lang="fr-CH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47800"/>
            <a:ext cx="11112500" cy="5016500"/>
          </a:xfrm>
        </p:spPr>
        <p:txBody>
          <a:bodyPr>
            <a:normAutofit fontScale="92500" lnSpcReduction="10000"/>
          </a:bodyPr>
          <a:lstStyle/>
          <a:p>
            <a:r>
              <a:rPr lang="fr-CH" dirty="0" smtClean="0"/>
              <a:t>Doit s’appliquer </a:t>
            </a:r>
            <a:r>
              <a:rPr lang="fr-CH" dirty="0"/>
              <a:t>à tous les partenaires du système de santé</a:t>
            </a:r>
          </a:p>
          <a:p>
            <a:r>
              <a:rPr lang="fr-CH" b="1" dirty="0" smtClean="0"/>
              <a:t>L’information </a:t>
            </a:r>
            <a:r>
              <a:rPr lang="fr-CH" b="1" dirty="0"/>
              <a:t>des </a:t>
            </a:r>
            <a:r>
              <a:rPr lang="fr-CH" b="1" dirty="0" smtClean="0"/>
              <a:t>patients </a:t>
            </a:r>
            <a:r>
              <a:rPr lang="fr-CH" dirty="0" smtClean="0"/>
              <a:t>renforce </a:t>
            </a:r>
            <a:r>
              <a:rPr lang="fr-CH" dirty="0"/>
              <a:t>cette exigence de transparence</a:t>
            </a:r>
          </a:p>
          <a:p>
            <a:r>
              <a:rPr lang="fr-CH" dirty="0" smtClean="0"/>
              <a:t>Dossier </a:t>
            </a:r>
            <a:r>
              <a:rPr lang="fr-CH" dirty="0"/>
              <a:t>unique permet </a:t>
            </a:r>
            <a:r>
              <a:rPr lang="fr-CH" dirty="0" smtClean="0"/>
              <a:t>d’éviter les doublons</a:t>
            </a:r>
          </a:p>
          <a:p>
            <a:endParaRPr lang="fr-CH" sz="800" dirty="0"/>
          </a:p>
          <a:p>
            <a:endParaRPr lang="fr-CH" sz="900" dirty="0"/>
          </a:p>
          <a:p>
            <a:r>
              <a:rPr lang="fr-CH" b="1" dirty="0" smtClean="0"/>
              <a:t>Politiciens:</a:t>
            </a:r>
            <a:r>
              <a:rPr lang="fr-CH" dirty="0" smtClean="0"/>
              <a:t> transparence à sur influences </a:t>
            </a:r>
            <a:r>
              <a:rPr lang="fr-CH" dirty="0"/>
              <a:t>qu’ils subissent </a:t>
            </a:r>
            <a:r>
              <a:rPr lang="fr-CH" i="1" dirty="0"/>
              <a:t>(lobbies, participation à des conseils </a:t>
            </a:r>
            <a:r>
              <a:rPr lang="fr-CH" i="1" dirty="0" smtClean="0"/>
              <a:t>d’administration, financement de leurs campagnes etc…) </a:t>
            </a:r>
          </a:p>
          <a:p>
            <a:r>
              <a:rPr lang="fr-CH" b="1" dirty="0" smtClean="0"/>
              <a:t>Assureurs:</a:t>
            </a:r>
            <a:r>
              <a:rPr lang="fr-CH" dirty="0" smtClean="0"/>
              <a:t> flux financiers, comptes exhaustifs détaillés, renforcer contrôle </a:t>
            </a:r>
          </a:p>
          <a:p>
            <a:r>
              <a:rPr lang="fr-CH" b="1" dirty="0" smtClean="0"/>
              <a:t>Professionnels </a:t>
            </a:r>
            <a:r>
              <a:rPr lang="fr-CH" b="1" dirty="0"/>
              <a:t>de la </a:t>
            </a:r>
            <a:r>
              <a:rPr lang="fr-CH" b="1" dirty="0" smtClean="0"/>
              <a:t>santé</a:t>
            </a:r>
            <a:r>
              <a:rPr lang="fr-CH" dirty="0" smtClean="0"/>
              <a:t>: </a:t>
            </a:r>
            <a:r>
              <a:rPr lang="fr-CH" dirty="0"/>
              <a:t>transparents </a:t>
            </a:r>
            <a:r>
              <a:rPr lang="fr-CH" dirty="0" smtClean="0"/>
              <a:t>gains assurance </a:t>
            </a:r>
            <a:r>
              <a:rPr lang="fr-CH" dirty="0"/>
              <a:t>de base obligatoire</a:t>
            </a:r>
          </a:p>
          <a:p>
            <a:r>
              <a:rPr lang="fr-CH" b="1" dirty="0" smtClean="0"/>
              <a:t>Les </a:t>
            </a:r>
            <a:r>
              <a:rPr lang="fr-CH" b="1" dirty="0"/>
              <a:t>sociétés de </a:t>
            </a:r>
            <a:r>
              <a:rPr lang="fr-CH" b="1" dirty="0" smtClean="0"/>
              <a:t>professionnels:</a:t>
            </a:r>
          </a:p>
          <a:p>
            <a:pPr lvl="2"/>
            <a:r>
              <a:rPr lang="fr-CH" i="1" dirty="0" smtClean="0"/>
              <a:t>Définir </a:t>
            </a:r>
            <a:r>
              <a:rPr lang="fr-CH" i="1" dirty="0"/>
              <a:t>des pratiques parcimonieuses (</a:t>
            </a:r>
            <a:r>
              <a:rPr lang="fr-CH" i="1" dirty="0" err="1"/>
              <a:t>smarter</a:t>
            </a:r>
            <a:r>
              <a:rPr lang="fr-CH" i="1" dirty="0"/>
              <a:t> </a:t>
            </a:r>
            <a:r>
              <a:rPr lang="fr-CH" i="1" dirty="0" err="1"/>
              <a:t>medicine</a:t>
            </a:r>
            <a:r>
              <a:rPr lang="fr-CH" i="1" dirty="0"/>
              <a:t>)</a:t>
            </a:r>
          </a:p>
          <a:p>
            <a:pPr lvl="2"/>
            <a:r>
              <a:rPr lang="fr-CH" i="1" dirty="0"/>
              <a:t>Mettre en place des moyens de vérifier que ces principes sont appliqués: </a:t>
            </a:r>
            <a:r>
              <a:rPr lang="fr-CH" i="1" dirty="0" smtClean="0"/>
              <a:t>cercles </a:t>
            </a:r>
            <a:r>
              <a:rPr lang="fr-CH" i="1" dirty="0"/>
              <a:t>de qualité </a:t>
            </a:r>
            <a:endParaRPr lang="fr-CH" i="1" dirty="0" smtClean="0"/>
          </a:p>
          <a:p>
            <a:pPr lvl="2"/>
            <a:r>
              <a:rPr lang="fr-CH" i="1" dirty="0"/>
              <a:t>M</a:t>
            </a:r>
            <a:r>
              <a:rPr lang="fr-CH" i="1" dirty="0" smtClean="0"/>
              <a:t>édecin </a:t>
            </a:r>
            <a:r>
              <a:rPr lang="fr-CH" i="1" dirty="0"/>
              <a:t>généraliste comme </a:t>
            </a:r>
            <a:r>
              <a:rPr lang="fr-CH" i="1" dirty="0" err="1"/>
              <a:t>gate</a:t>
            </a:r>
            <a:r>
              <a:rPr lang="fr-CH" i="1" dirty="0"/>
              <a:t> </a:t>
            </a:r>
            <a:r>
              <a:rPr lang="fr-CH" i="1" dirty="0" err="1"/>
              <a:t>keeper</a:t>
            </a:r>
            <a:r>
              <a:rPr lang="fr-CH" i="1" dirty="0"/>
              <a:t> </a:t>
            </a:r>
            <a:endParaRPr lang="fr-CH" i="1" dirty="0" smtClean="0"/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18173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448056"/>
            <a:ext cx="10515600" cy="959168"/>
          </a:xfrm>
        </p:spPr>
        <p:txBody>
          <a:bodyPr/>
          <a:lstStyle/>
          <a:p>
            <a:r>
              <a:rPr lang="fr-CH" dirty="0" smtClean="0"/>
              <a:t>GROUPE ENVIRONNEMENT</a:t>
            </a:r>
            <a:endParaRPr lang="fr-CH" dirty="0">
              <a:effectLst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599248"/>
            <a:ext cx="10515600" cy="500272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fr-CH" sz="3200" b="1" dirty="0"/>
              <a:t>POLITIQUE</a:t>
            </a:r>
            <a:endParaRPr lang="fr-CH" sz="3200" dirty="0"/>
          </a:p>
          <a:p>
            <a:pPr lvl="0"/>
            <a:r>
              <a:rPr lang="fr-CH" b="1" dirty="0"/>
              <a:t>Alerter les politiques : </a:t>
            </a:r>
            <a:r>
              <a:rPr lang="fr-CH" b="1" dirty="0" smtClean="0"/>
              <a:t>dérèglement </a:t>
            </a:r>
            <a:r>
              <a:rPr lang="fr-CH" b="1" dirty="0"/>
              <a:t>climatique et </a:t>
            </a:r>
            <a:r>
              <a:rPr lang="fr-CH" b="1" dirty="0" smtClean="0"/>
              <a:t>pollution menacent l’équilibre </a:t>
            </a:r>
            <a:r>
              <a:rPr lang="fr-CH" b="1" dirty="0"/>
              <a:t>du système de santé</a:t>
            </a:r>
            <a:endParaRPr lang="fr-CH" sz="3600" dirty="0"/>
          </a:p>
          <a:p>
            <a:pPr lvl="1"/>
            <a:r>
              <a:rPr lang="fr-CH" dirty="0"/>
              <a:t>Détérioration de la santé entraînant des coûts supplémentaires</a:t>
            </a:r>
            <a:endParaRPr lang="fr-CH" sz="3200" dirty="0"/>
          </a:p>
          <a:p>
            <a:pPr lvl="1"/>
            <a:r>
              <a:rPr lang="fr-CH" dirty="0"/>
              <a:t>Augmentation des actes médicaux a un impact sur l’environnement</a:t>
            </a:r>
            <a:endParaRPr lang="fr-CH" sz="3200" dirty="0"/>
          </a:p>
          <a:p>
            <a:pPr lvl="0"/>
            <a:r>
              <a:rPr lang="fr-CH" b="1" dirty="0"/>
              <a:t>Militer en tant que professionnels de la santé et utilisateurs du système pour que</a:t>
            </a:r>
            <a:endParaRPr lang="fr-CH" sz="3600" dirty="0"/>
          </a:p>
          <a:p>
            <a:pPr lvl="1"/>
            <a:r>
              <a:rPr lang="fr-CH" dirty="0"/>
              <a:t>Climat soit mis à l’agenda </a:t>
            </a:r>
            <a:r>
              <a:rPr lang="fr-CH" dirty="0" smtClean="0"/>
              <a:t>politique, que des </a:t>
            </a:r>
            <a:r>
              <a:rPr lang="fr-CH" dirty="0"/>
              <a:t>contrôles soient mis en </a:t>
            </a:r>
            <a:r>
              <a:rPr lang="fr-CH" dirty="0" smtClean="0"/>
              <a:t>place à l’égard des polluants, des pesticides etc…</a:t>
            </a:r>
            <a:endParaRPr lang="fr-CH" sz="3200" dirty="0"/>
          </a:p>
          <a:p>
            <a:endParaRPr lang="fr-CH" sz="1000" dirty="0"/>
          </a:p>
          <a:p>
            <a:pPr marL="0" indent="0">
              <a:buNone/>
            </a:pPr>
            <a:r>
              <a:rPr lang="fr-CH" sz="3200" b="1" dirty="0"/>
              <a:t>ACTIONS DES PROFESSIONNELS</a:t>
            </a:r>
            <a:endParaRPr lang="fr-CH" sz="3200" dirty="0"/>
          </a:p>
          <a:p>
            <a:pPr lvl="0"/>
            <a:r>
              <a:rPr lang="fr-CH" b="1" dirty="0" smtClean="0"/>
              <a:t>Promotion de </a:t>
            </a:r>
            <a:r>
              <a:rPr lang="fr-CH" b="1" dirty="0"/>
              <a:t>la santé </a:t>
            </a:r>
            <a:r>
              <a:rPr lang="fr-CH" b="1" dirty="0" smtClean="0"/>
              <a:t>avec impact bénéfique sur l’environnement</a:t>
            </a:r>
            <a:endParaRPr lang="fr-CH" sz="3600" dirty="0"/>
          </a:p>
          <a:p>
            <a:pPr lvl="1"/>
            <a:r>
              <a:rPr lang="fr-CH" dirty="0" smtClean="0"/>
              <a:t>Conseils sur l’alimentation locale et bio, promouvoir l’exercice physique (vélo ou marche comme alternative à la voiture)</a:t>
            </a:r>
            <a:endParaRPr lang="fr-CH" sz="3200" dirty="0"/>
          </a:p>
          <a:p>
            <a:pPr lvl="0"/>
            <a:r>
              <a:rPr lang="fr-FR" b="1" dirty="0" smtClean="0"/>
              <a:t>Mouvement médecine for future (analogie à Fridays for future)</a:t>
            </a:r>
            <a:endParaRPr lang="fr-CH" sz="3600" b="1" dirty="0"/>
          </a:p>
          <a:p>
            <a:pPr lvl="1"/>
            <a:r>
              <a:rPr lang="fr-FR" dirty="0"/>
              <a:t>R</a:t>
            </a:r>
            <a:r>
              <a:rPr lang="fr-FR" dirty="0" smtClean="0"/>
              <a:t>égime </a:t>
            </a:r>
            <a:r>
              <a:rPr lang="fr-FR" dirty="0"/>
              <a:t>alimentaire équilibré (1 jour sans viande</a:t>
            </a:r>
            <a:r>
              <a:rPr lang="fr-FR" dirty="0" smtClean="0"/>
              <a:t>); marcher, manger local, diminuer le gaspillage</a:t>
            </a:r>
            <a:endParaRPr lang="fr-CH" sz="3200" dirty="0"/>
          </a:p>
          <a:p>
            <a:pPr lvl="0"/>
            <a:r>
              <a:rPr lang="fr-FR" b="1" dirty="0"/>
              <a:t>S</a:t>
            </a:r>
            <a:r>
              <a:rPr lang="fr-FR" b="1" dirty="0" smtClean="0"/>
              <a:t>ensibiliser </a:t>
            </a:r>
            <a:r>
              <a:rPr lang="fr-FR" b="1" dirty="0"/>
              <a:t>les «leaders» de soins</a:t>
            </a:r>
            <a:endParaRPr lang="fr-CH" sz="3600" b="1" dirty="0"/>
          </a:p>
          <a:p>
            <a:pPr lvl="1"/>
            <a:r>
              <a:rPr lang="fr-FR" dirty="0"/>
              <a:t>«Leaders» du système de santé doivent  prendre conscience </a:t>
            </a:r>
            <a:r>
              <a:rPr lang="fr-FR" dirty="0" smtClean="0"/>
              <a:t>des enjeux climatiques </a:t>
            </a:r>
            <a:r>
              <a:rPr lang="fr-FR" dirty="0"/>
              <a:t>et prendre des mesures </a:t>
            </a:r>
            <a:r>
              <a:rPr lang="fr-FR" dirty="0" smtClean="0"/>
              <a:t>rapidement</a:t>
            </a:r>
          </a:p>
          <a:p>
            <a:pPr lvl="1"/>
            <a:r>
              <a:rPr lang="fr-FR" sz="2600" b="1" dirty="0" smtClean="0"/>
              <a:t>CHUV: 11681 collaborateurs</a:t>
            </a:r>
            <a:endParaRPr lang="fr-CH" sz="2600" b="1" dirty="0"/>
          </a:p>
          <a:p>
            <a:pPr lvl="0"/>
            <a:r>
              <a:rPr lang="fr-FR" b="1" dirty="0"/>
              <a:t>U</a:t>
            </a:r>
            <a:r>
              <a:rPr lang="fr-FR" b="1" dirty="0" smtClean="0"/>
              <a:t>tiliser </a:t>
            </a:r>
            <a:r>
              <a:rPr lang="fr-FR" b="1" dirty="0"/>
              <a:t>la santé comme catalyseur du changement climatique : LANCET COUNTDOWN</a:t>
            </a:r>
            <a:endParaRPr lang="fr-CH" sz="3600" b="1" dirty="0"/>
          </a:p>
          <a:p>
            <a:pPr lvl="1"/>
            <a:r>
              <a:rPr lang="en-US" dirty="0"/>
              <a:t>tracking the world's response to climate change, and the health benefits that emerge from this transition. </a:t>
            </a:r>
            <a:endParaRPr lang="fr-CH" sz="3200" dirty="0"/>
          </a:p>
          <a:p>
            <a:pPr lvl="1"/>
            <a:r>
              <a:rPr lang="en-US" dirty="0"/>
              <a:t>follow a series of indicators, demonstrating that this transition is possible, that it has already begun, but that more work is </a:t>
            </a:r>
            <a:r>
              <a:rPr lang="en-US" dirty="0" smtClean="0"/>
              <a:t>needed</a:t>
            </a:r>
            <a:endParaRPr lang="fr-CH" sz="4000" dirty="0"/>
          </a:p>
        </p:txBody>
      </p:sp>
    </p:spTree>
    <p:extLst>
      <p:ext uri="{BB962C8B-B14F-4D97-AF65-F5344CB8AC3E}">
        <p14:creationId xmlns:p14="http://schemas.microsoft.com/office/powerpoint/2010/main" val="12209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518549"/>
            <a:ext cx="5157787" cy="481124"/>
          </a:xfrm>
        </p:spPr>
        <p:txBody>
          <a:bodyPr>
            <a:normAutofit/>
          </a:bodyPr>
          <a:lstStyle/>
          <a:p>
            <a:r>
              <a:rPr lang="fr-CH" sz="2800" dirty="0" smtClean="0">
                <a:latin typeface="Candara" panose="020E0502030303020204" pitchFamily="34" charset="0"/>
              </a:rPr>
              <a:t>Première partie: AG Statutaire</a:t>
            </a:r>
            <a:endParaRPr lang="fr-CH" sz="2800" dirty="0">
              <a:latin typeface="Candara" panose="020E0502030303020204" pitchFamily="34" charset="0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1280159"/>
            <a:ext cx="6981021" cy="4167225"/>
          </a:xfrm>
        </p:spPr>
        <p:txBody>
          <a:bodyPr>
            <a:no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fr-CH" sz="2000" b="1" dirty="0">
                <a:latin typeface="Candara" panose="020E0502030303020204" pitchFamily="34" charset="0"/>
              </a:rPr>
              <a:t>Approbation de l’ordre du jour </a:t>
            </a:r>
          </a:p>
          <a:p>
            <a:pPr marL="342900" lvl="0" indent="-342900">
              <a:buFont typeface="+mj-lt"/>
              <a:buAutoNum type="arabicPeriod"/>
            </a:pPr>
            <a:r>
              <a:rPr lang="fr-CH" sz="2000" b="1" dirty="0">
                <a:latin typeface="Candara" panose="020E0502030303020204" pitchFamily="34" charset="0"/>
              </a:rPr>
              <a:t>Approbation du PV de l’AG du 4 septembre 2019 </a:t>
            </a:r>
          </a:p>
          <a:p>
            <a:pPr marL="342900" lvl="0" indent="-342900">
              <a:buFont typeface="+mj-lt"/>
              <a:buAutoNum type="arabicPeriod"/>
            </a:pPr>
            <a:r>
              <a:rPr lang="fr-CH" sz="2000" b="1" dirty="0">
                <a:latin typeface="Candara" panose="020E0502030303020204" pitchFamily="34" charset="0"/>
              </a:rPr>
              <a:t>Élection des vérificateurs aux comptes </a:t>
            </a:r>
          </a:p>
          <a:p>
            <a:pPr marL="342900" lvl="0" indent="-342900">
              <a:buFont typeface="+mj-lt"/>
              <a:buAutoNum type="arabicPeriod"/>
            </a:pPr>
            <a:r>
              <a:rPr lang="fr-CH" sz="2000" b="1" dirty="0">
                <a:latin typeface="Candara" panose="020E0502030303020204" pitchFamily="34" charset="0"/>
              </a:rPr>
              <a:t>Rapport du président </a:t>
            </a:r>
          </a:p>
          <a:p>
            <a:pPr marL="342900" lvl="0" indent="-342900">
              <a:buFont typeface="+mj-lt"/>
              <a:buAutoNum type="arabicPeriod"/>
            </a:pPr>
            <a:r>
              <a:rPr lang="fr-CH" sz="2000" b="1" dirty="0">
                <a:latin typeface="Candara" panose="020E0502030303020204" pitchFamily="34" charset="0"/>
              </a:rPr>
              <a:t>Rapport du trésorier</a:t>
            </a:r>
          </a:p>
          <a:p>
            <a:pPr marL="342900" lvl="0" indent="-342900">
              <a:buFont typeface="+mj-lt"/>
              <a:buAutoNum type="arabicPeriod"/>
            </a:pPr>
            <a:r>
              <a:rPr lang="fr-CH" sz="2000" b="1" dirty="0">
                <a:latin typeface="Candara" panose="020E0502030303020204" pitchFamily="34" charset="0"/>
              </a:rPr>
              <a:t>Comptes 2019 </a:t>
            </a:r>
          </a:p>
          <a:p>
            <a:pPr marL="342900" lvl="0" indent="-342900">
              <a:buFont typeface="+mj-lt"/>
              <a:buAutoNum type="arabicPeriod"/>
            </a:pPr>
            <a:r>
              <a:rPr lang="fr-CH" sz="2000" b="1" dirty="0">
                <a:latin typeface="Candara" panose="020E0502030303020204" pitchFamily="34" charset="0"/>
              </a:rPr>
              <a:t>Rapport des vérificateurs des comptes </a:t>
            </a:r>
          </a:p>
          <a:p>
            <a:pPr marL="342900" lvl="0" indent="-342900">
              <a:buFont typeface="+mj-lt"/>
              <a:buAutoNum type="arabicPeriod"/>
            </a:pPr>
            <a:r>
              <a:rPr lang="fr-CH" sz="2000" b="1" dirty="0">
                <a:latin typeface="Candara" panose="020E0502030303020204" pitchFamily="34" charset="0"/>
              </a:rPr>
              <a:t>Cotisation 2020 </a:t>
            </a:r>
          </a:p>
          <a:p>
            <a:pPr marL="342900" lvl="0" indent="-342900">
              <a:buFont typeface="+mj-lt"/>
              <a:buAutoNum type="arabicPeriod"/>
            </a:pPr>
            <a:r>
              <a:rPr lang="fr-CH" sz="2000" b="1" dirty="0">
                <a:latin typeface="Candara" panose="020E0502030303020204" pitchFamily="34" charset="0"/>
              </a:rPr>
              <a:t>Budget 2020 </a:t>
            </a:r>
          </a:p>
          <a:p>
            <a:pPr marL="342900" lvl="0" indent="-342900">
              <a:buFont typeface="+mj-lt"/>
              <a:buAutoNum type="arabicPeriod"/>
            </a:pPr>
            <a:r>
              <a:rPr lang="fr-CH" sz="2000" b="1" dirty="0">
                <a:latin typeface="Candara" panose="020E0502030303020204" pitchFamily="34" charset="0"/>
              </a:rPr>
              <a:t>Arrivées – Départs (AG – Groupe de Travail – Comité) </a:t>
            </a:r>
          </a:p>
          <a:p>
            <a:pPr marL="342900" lvl="0" indent="-342900">
              <a:buFont typeface="+mj-lt"/>
              <a:buAutoNum type="arabicPeriod"/>
            </a:pPr>
            <a:r>
              <a:rPr lang="fr-CH" sz="2000" b="1" dirty="0">
                <a:latin typeface="Candara" panose="020E0502030303020204" pitchFamily="34" charset="0"/>
              </a:rPr>
              <a:t>Projets 2020 : conférences thématiques, intervenants </a:t>
            </a:r>
          </a:p>
          <a:p>
            <a:pPr marL="342900" lvl="0" indent="-342900">
              <a:buFont typeface="+mj-lt"/>
              <a:buAutoNum type="arabicPeriod"/>
            </a:pPr>
            <a:r>
              <a:rPr lang="fr-CH" sz="2000" b="1" dirty="0">
                <a:latin typeface="Candara" panose="020E0502030303020204" pitchFamily="34" charset="0"/>
              </a:rPr>
              <a:t>Dates 2020 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7250653" y="599929"/>
            <a:ext cx="4561243" cy="438093"/>
          </a:xfrm>
        </p:spPr>
        <p:txBody>
          <a:bodyPr>
            <a:noAutofit/>
          </a:bodyPr>
          <a:lstStyle/>
          <a:p>
            <a:r>
              <a:rPr lang="fr-CH" sz="2800" dirty="0" smtClean="0">
                <a:latin typeface="Candara" panose="020E0502030303020204" pitchFamily="34" charset="0"/>
              </a:rPr>
              <a:t>Deuxième partie: groupes</a:t>
            </a:r>
            <a:endParaRPr lang="fr-CH" sz="2800" dirty="0">
              <a:latin typeface="Candara" panose="020E0502030303020204" pitchFamily="34" charset="0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7336715" y="1280159"/>
            <a:ext cx="4550485" cy="4167225"/>
          </a:xfrm>
        </p:spPr>
        <p:txBody>
          <a:bodyPr/>
          <a:lstStyle/>
          <a:p>
            <a:pPr lvl="0"/>
            <a:r>
              <a:rPr lang="fr-CH" sz="1800" b="1" dirty="0">
                <a:latin typeface="Candara" panose="020E0502030303020204" pitchFamily="34" charset="0"/>
              </a:rPr>
              <a:t>Présentation du Groupe de </a:t>
            </a:r>
            <a:r>
              <a:rPr lang="fr-CH" sz="2000" b="1" dirty="0">
                <a:latin typeface="Candara" panose="020E0502030303020204" pitchFamily="34" charset="0"/>
              </a:rPr>
              <a:t>Travail "Information" </a:t>
            </a:r>
          </a:p>
          <a:p>
            <a:pPr lvl="0"/>
            <a:r>
              <a:rPr lang="fr-CH" sz="2000" b="1" dirty="0">
                <a:latin typeface="Candara" panose="020E0502030303020204" pitchFamily="34" charset="0"/>
              </a:rPr>
              <a:t>Présentation du Groupe de Travail "Médicaments"</a:t>
            </a:r>
          </a:p>
          <a:p>
            <a:pPr marL="0" indent="0">
              <a:buNone/>
            </a:pPr>
            <a:endParaRPr lang="fr-CH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7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POUR LA SUITE</a:t>
            </a:r>
            <a:endParaRPr lang="fr-CH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Finaliser le travail des groupes (ce soir)</a:t>
            </a:r>
          </a:p>
          <a:p>
            <a:r>
              <a:rPr lang="fr-CH" dirty="0" smtClean="0"/>
              <a:t>Synthèse par le comité (d’ici à la prochaine AG</a:t>
            </a:r>
            <a:r>
              <a:rPr lang="fr-CH" dirty="0" smtClean="0"/>
              <a:t>)</a:t>
            </a:r>
            <a:endParaRPr lang="fr-CH" dirty="0" smtClean="0"/>
          </a:p>
        </p:txBody>
      </p:sp>
    </p:spTree>
    <p:extLst>
      <p:ext uri="{BB962C8B-B14F-4D97-AF65-F5344CB8AC3E}">
        <p14:creationId xmlns:p14="http://schemas.microsoft.com/office/powerpoint/2010/main" val="93769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51528" y="365126"/>
            <a:ext cx="9202271" cy="882762"/>
          </a:xfrm>
        </p:spPr>
        <p:txBody>
          <a:bodyPr/>
          <a:lstStyle/>
          <a:p>
            <a:r>
              <a:rPr lang="fr-CH" dirty="0" smtClean="0">
                <a:latin typeface="Candara" panose="020E0502030303020204" pitchFamily="34" charset="0"/>
              </a:rPr>
              <a:t>AG STATUTAIRE</a:t>
            </a:r>
            <a:endParaRPr lang="fr-CH" dirty="0">
              <a:latin typeface="Candara" panose="020E0502030303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51528" y="1441526"/>
            <a:ext cx="9455971" cy="5174427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fr-CH" dirty="0" smtClean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Approbation </a:t>
            </a:r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de l’ordre du jour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Approbation du PV de l’AG du 4 septembre 2019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Élection des vérificateurs aux comptes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Rapport du président </a:t>
            </a:r>
          </a:p>
          <a:p>
            <a:pPr lvl="0"/>
            <a:r>
              <a:rPr lang="fr-CH" dirty="0">
                <a:latin typeface="Candara" panose="020E0502030303020204" pitchFamily="34" charset="0"/>
              </a:rPr>
              <a:t>Rapport du trésorier</a:t>
            </a:r>
          </a:p>
          <a:p>
            <a:pPr lvl="0"/>
            <a:r>
              <a:rPr lang="fr-CH" dirty="0">
                <a:latin typeface="Candara" panose="020E0502030303020204" pitchFamily="34" charset="0"/>
              </a:rPr>
              <a:t>Comptes 2019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Rapport des vérificateurs des comptes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Cotisation 2020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Budget 2020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Arrivées – Départs (AG – Groupe de Travail – Comité)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Projets 2020 : conférences thématiques, intervenants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Dates 2020 </a:t>
            </a:r>
          </a:p>
          <a:p>
            <a:endParaRPr lang="fr-CH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59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51528" y="365126"/>
            <a:ext cx="9202271" cy="882762"/>
          </a:xfrm>
        </p:spPr>
        <p:txBody>
          <a:bodyPr/>
          <a:lstStyle/>
          <a:p>
            <a:r>
              <a:rPr lang="fr-CH" dirty="0" smtClean="0">
                <a:latin typeface="Candara" panose="020E0502030303020204" pitchFamily="34" charset="0"/>
              </a:rPr>
              <a:t>AG STATUTAIRE</a:t>
            </a:r>
            <a:endParaRPr lang="fr-CH" dirty="0">
              <a:latin typeface="Candara" panose="020E0502030303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51528" y="1441526"/>
            <a:ext cx="9455971" cy="5174427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fr-CH" dirty="0" smtClean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Approbation </a:t>
            </a:r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de l’ordre du jour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Approbation du PV de l’AG du 4 septembre 2019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Élection des vérificateurs aux comptes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Rapport du président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Rapport du trésorier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Comptes 2019 </a:t>
            </a:r>
          </a:p>
          <a:p>
            <a:pPr lvl="0"/>
            <a:r>
              <a:rPr lang="fr-CH" dirty="0">
                <a:latin typeface="Candara" panose="020E0502030303020204" pitchFamily="34" charset="0"/>
              </a:rPr>
              <a:t>Rapport des vérificateurs des comptes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Cotisation 2020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Budget 2020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Arrivées – Départs (AG – Groupe de Travail – Comité)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Projets 2020 : conférences thématiques, intervenants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Dates 2020 </a:t>
            </a:r>
          </a:p>
          <a:p>
            <a:endParaRPr lang="fr-CH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88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51528" y="365126"/>
            <a:ext cx="9202271" cy="882762"/>
          </a:xfrm>
        </p:spPr>
        <p:txBody>
          <a:bodyPr/>
          <a:lstStyle/>
          <a:p>
            <a:r>
              <a:rPr lang="fr-CH" dirty="0" smtClean="0">
                <a:latin typeface="Candara" panose="020E0502030303020204" pitchFamily="34" charset="0"/>
              </a:rPr>
              <a:t>AG STATUTAIRE</a:t>
            </a:r>
            <a:endParaRPr lang="fr-CH" dirty="0">
              <a:latin typeface="Candara" panose="020E0502030303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51528" y="1441526"/>
            <a:ext cx="9455971" cy="5174427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fr-CH" dirty="0" smtClean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Approbation </a:t>
            </a:r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de l’ordre du jour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Approbation du PV de l’AG du 4 septembre 2019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Élection des vérificateurs aux comptes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Rapport du président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Rapport du trésorier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Comptes 2019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Rapport des vérificateurs des comptes </a:t>
            </a:r>
          </a:p>
          <a:p>
            <a:pPr lvl="0"/>
            <a:r>
              <a:rPr lang="fr-CH" dirty="0">
                <a:latin typeface="Candara" panose="020E0502030303020204" pitchFamily="34" charset="0"/>
              </a:rPr>
              <a:t>Cotisation 2020 </a:t>
            </a:r>
          </a:p>
          <a:p>
            <a:pPr lvl="0"/>
            <a:r>
              <a:rPr lang="fr-CH" dirty="0">
                <a:latin typeface="Candara" panose="020E0502030303020204" pitchFamily="34" charset="0"/>
              </a:rPr>
              <a:t>Budget 2020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Arrivées – Départs (AG – Groupe de Travail – Comité)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Projets 2020 : conférences thématiques, intervenants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Dates 2020 </a:t>
            </a:r>
          </a:p>
          <a:p>
            <a:endParaRPr lang="fr-CH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89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51528" y="365126"/>
            <a:ext cx="9202271" cy="882762"/>
          </a:xfrm>
        </p:spPr>
        <p:txBody>
          <a:bodyPr/>
          <a:lstStyle/>
          <a:p>
            <a:r>
              <a:rPr lang="fr-CH" dirty="0" smtClean="0">
                <a:latin typeface="Candara" panose="020E0502030303020204" pitchFamily="34" charset="0"/>
              </a:rPr>
              <a:t>AG STATUTAIRE</a:t>
            </a:r>
            <a:endParaRPr lang="fr-CH" dirty="0">
              <a:latin typeface="Candara" panose="020E0502030303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51528" y="1441526"/>
            <a:ext cx="9455971" cy="5174427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fr-CH" dirty="0" smtClean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Approbation </a:t>
            </a:r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de l’ordre du jour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Approbation du PV de l’AG du 4 septembre 2019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Élection des vérificateurs aux comptes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Rapport du président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Rapport du trésorier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Comptes 2019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Rapport des vérificateurs des comptes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Cotisation 2020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Budget 2020 </a:t>
            </a:r>
          </a:p>
          <a:p>
            <a:pPr lvl="0"/>
            <a:r>
              <a:rPr lang="fr-CH" dirty="0">
                <a:latin typeface="Candara" panose="020E0502030303020204" pitchFamily="34" charset="0"/>
              </a:rPr>
              <a:t>Arrivées – Départs (AG – Groupe de Travail – Comité)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Projets 2020 : conférences thématiques, intervenants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Dates 2020 </a:t>
            </a:r>
          </a:p>
          <a:p>
            <a:endParaRPr lang="fr-CH" dirty="0">
              <a:latin typeface="Candara" panose="020E0502030303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49937" y="1441526"/>
            <a:ext cx="9546514" cy="346396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400" b="1" dirty="0">
                <a:solidFill>
                  <a:schemeClr val="tx1"/>
                </a:solidFill>
              </a:rPr>
              <a:t>Comité</a:t>
            </a:r>
            <a:r>
              <a:rPr lang="fr-CH" sz="2400" b="1" dirty="0" smtClean="0">
                <a:solidFill>
                  <a:schemeClr val="tx1"/>
                </a:solidFill>
              </a:rPr>
              <a:t>: élu pour 2 </a:t>
            </a:r>
            <a:r>
              <a:rPr lang="fr-CH" sz="2400" b="1" dirty="0" smtClean="0">
                <a:solidFill>
                  <a:schemeClr val="tx1"/>
                </a:solidFill>
              </a:rPr>
              <a:t>ans (en décembre 2018)</a:t>
            </a:r>
            <a:endParaRPr lang="fr-CH" sz="2400" b="1" dirty="0" smtClean="0">
              <a:solidFill>
                <a:schemeClr val="tx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H" sz="2400" b="1" dirty="0" smtClean="0">
                <a:solidFill>
                  <a:schemeClr val="tx1"/>
                </a:solidFill>
              </a:rPr>
              <a:t>Départ</a:t>
            </a:r>
            <a:r>
              <a:rPr lang="fr-CH" sz="2400" dirty="0" smtClean="0">
                <a:solidFill>
                  <a:schemeClr val="tx1"/>
                </a:solidFill>
              </a:rPr>
              <a:t>: Roland RIMAZ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H" sz="2400" b="1" dirty="0" smtClean="0">
                <a:solidFill>
                  <a:schemeClr val="tx1"/>
                </a:solidFill>
              </a:rPr>
              <a:t>Arrivée</a:t>
            </a:r>
            <a:r>
              <a:rPr lang="fr-CH" sz="2400" dirty="0" smtClean="0">
                <a:solidFill>
                  <a:schemeClr val="tx1"/>
                </a:solidFill>
              </a:rPr>
              <a:t>: Françoise MAILLEFER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H" sz="2400" b="1" dirty="0" smtClean="0">
                <a:solidFill>
                  <a:schemeClr val="tx1"/>
                </a:solidFill>
              </a:rPr>
              <a:t>Membres</a:t>
            </a:r>
            <a:r>
              <a:rPr lang="fr-CH" sz="2400" dirty="0" smtClean="0">
                <a:solidFill>
                  <a:schemeClr val="tx1"/>
                </a:solidFill>
              </a:rPr>
              <a:t>: Camille Angelo AGLIONE, Brigitte CROTTAZ, Stéphane CUENDOZ, Philippe CONUS, Eric LAINEY, Solange PETERS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CH" sz="800" dirty="0">
              <a:solidFill>
                <a:schemeClr val="tx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H" sz="2400" b="1" dirty="0" smtClean="0">
                <a:solidFill>
                  <a:schemeClr val="tx1"/>
                </a:solidFill>
              </a:rPr>
              <a:t>Appel à candidat: </a:t>
            </a:r>
            <a:r>
              <a:rPr lang="fr-CH" sz="2400" dirty="0" smtClean="0">
                <a:solidFill>
                  <a:schemeClr val="tx1"/>
                </a:solidFill>
              </a:rPr>
              <a:t>Médecin généraliste, pharmacien, physio…</a:t>
            </a:r>
          </a:p>
          <a:p>
            <a:pPr lvl="1"/>
            <a:endParaRPr lang="fr-CH" sz="2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400" b="1" dirty="0" smtClean="0">
                <a:solidFill>
                  <a:schemeClr val="tx1"/>
                </a:solidFill>
              </a:rPr>
              <a:t>Groupe de travail médicaments: </a:t>
            </a:r>
            <a:r>
              <a:rPr lang="fr-CH" sz="2400" dirty="0" smtClean="0">
                <a:solidFill>
                  <a:schemeClr val="tx1"/>
                </a:solidFill>
              </a:rPr>
              <a:t>Thierry Buclin remplace Solange Peters</a:t>
            </a:r>
          </a:p>
        </p:txBody>
      </p:sp>
    </p:spTree>
    <p:extLst>
      <p:ext uri="{BB962C8B-B14F-4D97-AF65-F5344CB8AC3E}">
        <p14:creationId xmlns:p14="http://schemas.microsoft.com/office/powerpoint/2010/main" val="691471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51528" y="365126"/>
            <a:ext cx="9202271" cy="882762"/>
          </a:xfrm>
        </p:spPr>
        <p:txBody>
          <a:bodyPr/>
          <a:lstStyle/>
          <a:p>
            <a:r>
              <a:rPr lang="fr-CH" dirty="0" smtClean="0">
                <a:latin typeface="Candara" panose="020E0502030303020204" pitchFamily="34" charset="0"/>
              </a:rPr>
              <a:t>AG STATUTAIRE</a:t>
            </a:r>
            <a:endParaRPr lang="fr-CH" dirty="0">
              <a:latin typeface="Candara" panose="020E0502030303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51528" y="1441526"/>
            <a:ext cx="9455971" cy="5174427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fr-CH" dirty="0" smtClean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Approbation </a:t>
            </a:r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de l’ordre du jour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Approbation du PV de l’AG du 4 septembre 2019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Élection des vérificateurs aux comptes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Rapport du président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Rapport du trésorier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Comptes 2019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Rapport des vérificateurs des comptes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Cotisation 2020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Budget 2020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Arrivées – Départs (AG – Groupe de Travail – Comité) </a:t>
            </a:r>
          </a:p>
          <a:p>
            <a:pPr lvl="0"/>
            <a:r>
              <a:rPr lang="fr-CH" dirty="0">
                <a:latin typeface="Candara" panose="020E0502030303020204" pitchFamily="34" charset="0"/>
              </a:rPr>
              <a:t>Projets 2020 : conférences thématiques, intervenants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Dates 2020 </a:t>
            </a:r>
          </a:p>
          <a:p>
            <a:endParaRPr lang="fr-CH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15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Projets pour 2020</a:t>
            </a:r>
            <a:endParaRPr lang="fr-CH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25975"/>
          </a:xfrm>
        </p:spPr>
        <p:txBody>
          <a:bodyPr>
            <a:normAutofit lnSpcReduction="10000"/>
          </a:bodyPr>
          <a:lstStyle/>
          <a:p>
            <a:r>
              <a:rPr lang="fr-CH" dirty="0"/>
              <a:t>Synthèse </a:t>
            </a:r>
            <a:r>
              <a:rPr lang="fr-CH" dirty="0" smtClean="0"/>
              <a:t>des contenus World café et travail des groupes par </a:t>
            </a:r>
            <a:r>
              <a:rPr lang="fr-CH" dirty="0"/>
              <a:t>le comité (d’ici à la prochaine AG)</a:t>
            </a:r>
          </a:p>
          <a:p>
            <a:r>
              <a:rPr lang="fr-CH" dirty="0"/>
              <a:t>Conférence de presse: début 2020</a:t>
            </a:r>
          </a:p>
          <a:p>
            <a:r>
              <a:rPr lang="fr-CH" dirty="0" smtClean="0"/>
              <a:t>Veille des objets de votation</a:t>
            </a:r>
          </a:p>
          <a:p>
            <a:pPr lvl="1"/>
            <a:r>
              <a:rPr lang="fr-CH" i="1" dirty="0" smtClean="0"/>
              <a:t>Une fois identifiés: constituer un groupe de travail et discussion des positions à adopter lors de l’AG suivante, afin d’avoir une position claire</a:t>
            </a:r>
          </a:p>
          <a:p>
            <a:r>
              <a:rPr lang="fr-CH" dirty="0" smtClean="0"/>
              <a:t>Prises de position dans les journaux</a:t>
            </a:r>
          </a:p>
          <a:p>
            <a:pPr lvl="1"/>
            <a:r>
              <a:rPr lang="fr-CH" i="1" dirty="0" smtClean="0"/>
              <a:t>Environnement, coûts de la médecine, débats en relation avec nos thèmes</a:t>
            </a:r>
          </a:p>
          <a:p>
            <a:r>
              <a:rPr lang="fr-CH" dirty="0" smtClean="0"/>
              <a:t>Pour chaque AG:</a:t>
            </a:r>
          </a:p>
          <a:p>
            <a:pPr lvl="1"/>
            <a:r>
              <a:rPr lang="fr-CH" i="1" dirty="0" smtClean="0"/>
              <a:t>Première partie: Invité avec débat</a:t>
            </a:r>
          </a:p>
          <a:p>
            <a:pPr lvl="1"/>
            <a:r>
              <a:rPr lang="fr-CH" i="1" dirty="0" smtClean="0"/>
              <a:t>Deuxième partie: travail d’un des groupe</a:t>
            </a:r>
            <a:endParaRPr lang="fr-CH" i="1" dirty="0"/>
          </a:p>
        </p:txBody>
      </p:sp>
    </p:spTree>
    <p:extLst>
      <p:ext uri="{BB962C8B-B14F-4D97-AF65-F5344CB8AC3E}">
        <p14:creationId xmlns:p14="http://schemas.microsoft.com/office/powerpoint/2010/main" val="65582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Invitation pour </a:t>
            </a:r>
            <a:r>
              <a:rPr lang="fr-CH" dirty="0" smtClean="0"/>
              <a:t>conférences-débats</a:t>
            </a:r>
            <a:endParaRPr lang="fr-CH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789253"/>
            <a:ext cx="10515600" cy="1143486"/>
          </a:xfrm>
        </p:spPr>
        <p:txBody>
          <a:bodyPr>
            <a:noAutofit/>
          </a:bodyPr>
          <a:lstStyle/>
          <a:p>
            <a:r>
              <a:rPr lang="fr-CH" sz="2400" b="1" dirty="0" smtClean="0"/>
              <a:t>Stéphanie Monod </a:t>
            </a:r>
            <a:r>
              <a:rPr lang="fr-CH" sz="2400" dirty="0" smtClean="0"/>
              <a:t>(santé publique</a:t>
            </a:r>
            <a:r>
              <a:rPr lang="fr-CH" sz="2400" dirty="0" smtClean="0"/>
              <a:t>)</a:t>
            </a:r>
            <a:r>
              <a:rPr lang="fr-CH" sz="2400" dirty="0"/>
              <a:t> ): Système de santé durable, un enjeu pour la santé </a:t>
            </a:r>
            <a:r>
              <a:rPr lang="fr-CH" sz="2400" dirty="0" smtClean="0"/>
              <a:t>publique</a:t>
            </a:r>
            <a:endParaRPr lang="fr-CH" sz="2400" dirty="0" smtClean="0"/>
          </a:p>
          <a:p>
            <a:r>
              <a:rPr lang="fr-CH" sz="2400" b="1" dirty="0" smtClean="0"/>
              <a:t>Manuela Eicher </a:t>
            </a:r>
            <a:r>
              <a:rPr lang="fr-CH" sz="2400" dirty="0" smtClean="0"/>
              <a:t>(ASSM): rapport de l’ASSM sur le développement durable du système de santé</a:t>
            </a:r>
            <a:endParaRPr lang="fr-CH" sz="24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6471" y="3104048"/>
            <a:ext cx="4397329" cy="341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442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Invitation pour </a:t>
            </a:r>
            <a:r>
              <a:rPr lang="fr-CH" dirty="0" smtClean="0"/>
              <a:t>conférences-débats</a:t>
            </a:r>
            <a:endParaRPr lang="fr-CH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793350"/>
            <a:ext cx="10515600" cy="4555199"/>
          </a:xfrm>
        </p:spPr>
        <p:txBody>
          <a:bodyPr>
            <a:normAutofit/>
          </a:bodyPr>
          <a:lstStyle/>
          <a:p>
            <a:r>
              <a:rPr lang="fr-CH" sz="2400" b="1" dirty="0" smtClean="0"/>
              <a:t>Stéphanie Monod </a:t>
            </a:r>
            <a:r>
              <a:rPr lang="fr-CH" sz="2400" dirty="0" smtClean="0"/>
              <a:t>(santé publique): </a:t>
            </a:r>
            <a:r>
              <a:rPr lang="fr-CH" sz="2400" dirty="0"/>
              <a:t>S</a:t>
            </a:r>
            <a:r>
              <a:rPr lang="fr-CH" sz="2400" dirty="0" smtClean="0"/>
              <a:t>ystème de santé durable, un enjeu pour la santé publique</a:t>
            </a:r>
          </a:p>
          <a:p>
            <a:r>
              <a:rPr lang="fr-CH" sz="2400" b="1" dirty="0" smtClean="0"/>
              <a:t>Manuela Eicher </a:t>
            </a:r>
            <a:r>
              <a:rPr lang="fr-CH" sz="2400" dirty="0" smtClean="0"/>
              <a:t>(ASSM): rapport de l’ASSM sur le développement durable du système de santé</a:t>
            </a:r>
          </a:p>
          <a:p>
            <a:r>
              <a:rPr lang="fr-CH" sz="2400" b="1" dirty="0" smtClean="0"/>
              <a:t>Ruth </a:t>
            </a:r>
            <a:r>
              <a:rPr lang="fr-CH" sz="2400" b="1" dirty="0" err="1" smtClean="0"/>
              <a:t>Dreyfuss</a:t>
            </a:r>
            <a:r>
              <a:rPr lang="fr-CH" sz="2400" b="1" dirty="0" smtClean="0"/>
              <a:t>: </a:t>
            </a:r>
            <a:r>
              <a:rPr lang="fr-CH" sz="2400" dirty="0" smtClean="0"/>
              <a:t>Point de vue sur la </a:t>
            </a:r>
            <a:r>
              <a:rPr lang="fr-CH" sz="2400" dirty="0" smtClean="0"/>
              <a:t>LAMAL 20 ans après</a:t>
            </a:r>
            <a:endParaRPr lang="fr-CH" sz="2400" dirty="0" smtClean="0"/>
          </a:p>
          <a:p>
            <a:r>
              <a:rPr lang="fr-CH" sz="2400" b="1" dirty="0" smtClean="0"/>
              <a:t>Nicolas Rodondi: </a:t>
            </a:r>
            <a:r>
              <a:rPr lang="fr-CH" sz="2400" dirty="0" smtClean="0"/>
              <a:t>Principes de </a:t>
            </a:r>
            <a:r>
              <a:rPr lang="fr-CH" sz="2400" dirty="0" err="1" smtClean="0"/>
              <a:t>smarter</a:t>
            </a:r>
            <a:r>
              <a:rPr lang="fr-CH" sz="2400" dirty="0" smtClean="0"/>
              <a:t> </a:t>
            </a:r>
            <a:r>
              <a:rPr lang="fr-CH" sz="2400" dirty="0" err="1" smtClean="0"/>
              <a:t>medicine</a:t>
            </a:r>
            <a:endParaRPr lang="fr-CH" sz="2400" dirty="0" smtClean="0"/>
          </a:p>
          <a:p>
            <a:r>
              <a:rPr lang="fr-CH" sz="2400" b="1" dirty="0" smtClean="0"/>
              <a:t>Pierre Alexandre Bart (FBM) et Jacques Chappuis (La Source): </a:t>
            </a:r>
            <a:r>
              <a:rPr lang="fr-CH" sz="2400" dirty="0" smtClean="0"/>
              <a:t>Quelle formation pour un système de santé durable?</a:t>
            </a:r>
          </a:p>
          <a:p>
            <a:r>
              <a:rPr lang="fr-CH" sz="2400" b="1" dirty="0" smtClean="0"/>
              <a:t>Environnement:</a:t>
            </a:r>
          </a:p>
          <a:p>
            <a:r>
              <a:rPr lang="fr-CH" sz="2400" b="1" dirty="0" smtClean="0"/>
              <a:t>S </a:t>
            </a:r>
            <a:r>
              <a:rPr lang="fr-CH" sz="2400" b="1" dirty="0" err="1" smtClean="0"/>
              <a:t>Kaessler</a:t>
            </a:r>
            <a:r>
              <a:rPr lang="fr-CH" sz="2400" b="1" dirty="0" smtClean="0"/>
              <a:t> et S Ben </a:t>
            </a:r>
            <a:r>
              <a:rPr lang="fr-CH" sz="2400" b="1" dirty="0" err="1" smtClean="0"/>
              <a:t>Dahan</a:t>
            </a:r>
            <a:r>
              <a:rPr lang="fr-CH" sz="2400" b="1" dirty="0" smtClean="0"/>
              <a:t>: </a:t>
            </a:r>
            <a:r>
              <a:rPr lang="fr-CH" sz="2400" dirty="0" smtClean="0"/>
              <a:t>Economie de la santé</a:t>
            </a:r>
            <a:endParaRPr lang="fr-CH" sz="2400" dirty="0"/>
          </a:p>
        </p:txBody>
      </p:sp>
    </p:spTree>
    <p:extLst>
      <p:ext uri="{BB962C8B-B14F-4D97-AF65-F5344CB8AC3E}">
        <p14:creationId xmlns:p14="http://schemas.microsoft.com/office/powerpoint/2010/main" val="4071094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51528" y="365126"/>
            <a:ext cx="9202271" cy="882762"/>
          </a:xfrm>
        </p:spPr>
        <p:txBody>
          <a:bodyPr/>
          <a:lstStyle/>
          <a:p>
            <a:r>
              <a:rPr lang="fr-CH" dirty="0" smtClean="0">
                <a:latin typeface="Candara" panose="020E0502030303020204" pitchFamily="34" charset="0"/>
              </a:rPr>
              <a:t>AG STATUTAIRE</a:t>
            </a:r>
            <a:endParaRPr lang="fr-CH" dirty="0">
              <a:latin typeface="Candara" panose="020E0502030303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51528" y="1441526"/>
            <a:ext cx="9455971" cy="5174427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fr-CH" dirty="0" smtClean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Approbation </a:t>
            </a:r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de l’ordre du jour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Approbation du PV de l’AG du 4 septembre 2019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Élection des vérificateurs aux comptes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Rapport du président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Rapport du trésorier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Comptes 2019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Rapport des vérificateurs des comptes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Cotisation 2020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Budget 2020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Arrivées – Départs (AG – Groupe de Travail – Comité)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Projets 2020 : conférences thématiques, intervenants </a:t>
            </a:r>
          </a:p>
          <a:p>
            <a:pPr lvl="0"/>
            <a:r>
              <a:rPr lang="fr-CH" dirty="0">
                <a:latin typeface="Candara" panose="020E0502030303020204" pitchFamily="34" charset="0"/>
              </a:rPr>
              <a:t>Dates 2020 </a:t>
            </a:r>
          </a:p>
        </p:txBody>
      </p:sp>
      <p:sp>
        <p:nvSpPr>
          <p:cNvPr id="4" name="Rectangle 3"/>
          <p:cNvSpPr/>
          <p:nvPr/>
        </p:nvSpPr>
        <p:spPr>
          <a:xfrm>
            <a:off x="2151528" y="1247888"/>
            <a:ext cx="6217920" cy="43568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CH" sz="3600" b="1" dirty="0" smtClean="0">
                <a:solidFill>
                  <a:schemeClr val="tx1"/>
                </a:solidFill>
              </a:rPr>
              <a:t>DATES DES AG 2020</a:t>
            </a:r>
          </a:p>
          <a:p>
            <a:endParaRPr lang="fr-CH" sz="1000" b="1" dirty="0" smtClean="0">
              <a:solidFill>
                <a:schemeClr val="tx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CH" sz="3600" dirty="0" smtClean="0">
                <a:solidFill>
                  <a:schemeClr val="tx1"/>
                </a:solidFill>
              </a:rPr>
              <a:t>Mercredi 25 MARS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CH" sz="3600" dirty="0">
                <a:solidFill>
                  <a:schemeClr val="tx1"/>
                </a:solidFill>
              </a:rPr>
              <a:t>Mercredi </a:t>
            </a:r>
            <a:r>
              <a:rPr lang="fr-CH" sz="3600" dirty="0" smtClean="0">
                <a:solidFill>
                  <a:schemeClr val="tx1"/>
                </a:solidFill>
              </a:rPr>
              <a:t>24 JUIN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CH" sz="3600" dirty="0">
                <a:solidFill>
                  <a:schemeClr val="tx1"/>
                </a:solidFill>
              </a:rPr>
              <a:t>Mercredi 2</a:t>
            </a:r>
            <a:r>
              <a:rPr lang="fr-CH" sz="3600" dirty="0" smtClean="0">
                <a:solidFill>
                  <a:schemeClr val="tx1"/>
                </a:solidFill>
              </a:rPr>
              <a:t> SEPTEMBRE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CH" sz="3600" dirty="0">
                <a:solidFill>
                  <a:schemeClr val="tx1"/>
                </a:solidFill>
              </a:rPr>
              <a:t>Mercredi </a:t>
            </a:r>
            <a:r>
              <a:rPr lang="fr-CH" sz="3600" dirty="0" smtClean="0">
                <a:solidFill>
                  <a:schemeClr val="tx1"/>
                </a:solidFill>
              </a:rPr>
              <a:t>18 NOVEMBRE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fr-CH" sz="3600" dirty="0">
              <a:solidFill>
                <a:schemeClr val="tx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CH" sz="3600" dirty="0" smtClean="0">
                <a:solidFill>
                  <a:schemeClr val="tx1"/>
                </a:solidFill>
              </a:rPr>
              <a:t>19h00 à 21h30</a:t>
            </a:r>
            <a:endParaRPr lang="fr-CH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042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51528" y="365126"/>
            <a:ext cx="9202271" cy="882762"/>
          </a:xfrm>
        </p:spPr>
        <p:txBody>
          <a:bodyPr/>
          <a:lstStyle/>
          <a:p>
            <a:r>
              <a:rPr lang="fr-CH" dirty="0" smtClean="0">
                <a:latin typeface="Candara" panose="020E0502030303020204" pitchFamily="34" charset="0"/>
              </a:rPr>
              <a:t>AG STATUTAIRE</a:t>
            </a:r>
            <a:endParaRPr lang="fr-CH" dirty="0">
              <a:latin typeface="Candara" panose="020E0502030303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51528" y="1441526"/>
            <a:ext cx="9455971" cy="5174427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fr-CH" dirty="0" smtClean="0">
                <a:latin typeface="Candara" panose="020E0502030303020204" pitchFamily="34" charset="0"/>
              </a:rPr>
              <a:t>Approbation </a:t>
            </a:r>
            <a:r>
              <a:rPr lang="fr-CH" dirty="0">
                <a:latin typeface="Candara" panose="020E0502030303020204" pitchFamily="34" charset="0"/>
              </a:rPr>
              <a:t>de l’ordre du jour </a:t>
            </a:r>
          </a:p>
          <a:p>
            <a:pPr lvl="0"/>
            <a:r>
              <a:rPr lang="fr-CH" dirty="0">
                <a:latin typeface="Candara" panose="020E0502030303020204" pitchFamily="34" charset="0"/>
              </a:rPr>
              <a:t>Approbation du PV de l’AG du 4 septembre 2019 </a:t>
            </a:r>
          </a:p>
          <a:p>
            <a:pPr lvl="0"/>
            <a:r>
              <a:rPr lang="fr-CH" dirty="0">
                <a:latin typeface="Candara" panose="020E0502030303020204" pitchFamily="34" charset="0"/>
              </a:rPr>
              <a:t>Élection des vérificateurs aux comptes </a:t>
            </a:r>
          </a:p>
          <a:p>
            <a:pPr lvl="0"/>
            <a:r>
              <a:rPr lang="fr-CH" dirty="0">
                <a:latin typeface="Candara" panose="020E0502030303020204" pitchFamily="34" charset="0"/>
              </a:rPr>
              <a:t>Rapport du président </a:t>
            </a:r>
          </a:p>
          <a:p>
            <a:pPr lvl="0"/>
            <a:r>
              <a:rPr lang="fr-CH" dirty="0">
                <a:latin typeface="Candara" panose="020E0502030303020204" pitchFamily="34" charset="0"/>
              </a:rPr>
              <a:t>Rapport du trésorier</a:t>
            </a:r>
          </a:p>
          <a:p>
            <a:pPr lvl="0"/>
            <a:r>
              <a:rPr lang="fr-CH" dirty="0">
                <a:latin typeface="Candara" panose="020E0502030303020204" pitchFamily="34" charset="0"/>
              </a:rPr>
              <a:t>Comptes 2019 </a:t>
            </a:r>
          </a:p>
          <a:p>
            <a:pPr lvl="0"/>
            <a:r>
              <a:rPr lang="fr-CH" dirty="0">
                <a:latin typeface="Candara" panose="020E0502030303020204" pitchFamily="34" charset="0"/>
              </a:rPr>
              <a:t>Rapport des vérificateurs des comptes </a:t>
            </a:r>
          </a:p>
          <a:p>
            <a:pPr lvl="0"/>
            <a:r>
              <a:rPr lang="fr-CH" dirty="0">
                <a:latin typeface="Candara" panose="020E0502030303020204" pitchFamily="34" charset="0"/>
              </a:rPr>
              <a:t>Cotisation 2020 </a:t>
            </a:r>
          </a:p>
          <a:p>
            <a:pPr lvl="0"/>
            <a:r>
              <a:rPr lang="fr-CH" dirty="0">
                <a:latin typeface="Candara" panose="020E0502030303020204" pitchFamily="34" charset="0"/>
              </a:rPr>
              <a:t>Budget 2020 </a:t>
            </a:r>
          </a:p>
          <a:p>
            <a:pPr lvl="0"/>
            <a:r>
              <a:rPr lang="fr-CH" dirty="0">
                <a:latin typeface="Candara" panose="020E0502030303020204" pitchFamily="34" charset="0"/>
              </a:rPr>
              <a:t>Arrivées – Départs (AG – Groupe de Travail – Comité) </a:t>
            </a:r>
          </a:p>
          <a:p>
            <a:pPr lvl="0"/>
            <a:r>
              <a:rPr lang="fr-CH" dirty="0">
                <a:latin typeface="Candara" panose="020E0502030303020204" pitchFamily="34" charset="0"/>
              </a:rPr>
              <a:t>Projets 2020 : conférences thématiques, intervenants </a:t>
            </a:r>
          </a:p>
          <a:p>
            <a:pPr lvl="0"/>
            <a:r>
              <a:rPr lang="fr-CH" dirty="0">
                <a:latin typeface="Candara" panose="020E0502030303020204" pitchFamily="34" charset="0"/>
              </a:rPr>
              <a:t>Dates 2020 </a:t>
            </a:r>
          </a:p>
          <a:p>
            <a:endParaRPr lang="fr-CH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73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539533"/>
          </a:xfrm>
        </p:spPr>
        <p:txBody>
          <a:bodyPr/>
          <a:lstStyle/>
          <a:p>
            <a:r>
              <a:rPr lang="fr-CH" dirty="0" smtClean="0"/>
              <a:t>Merci pour votre attention!</a:t>
            </a:r>
            <a:endParaRPr lang="fr-CH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647304"/>
            <a:ext cx="10515600" cy="1442346"/>
          </a:xfrm>
        </p:spPr>
        <p:txBody>
          <a:bodyPr>
            <a:normAutofit/>
          </a:bodyPr>
          <a:lstStyle/>
          <a:p>
            <a:r>
              <a:rPr lang="fr-CH" sz="2800" dirty="0" smtClean="0">
                <a:solidFill>
                  <a:schemeClr val="tx1"/>
                </a:solidFill>
              </a:rPr>
              <a:t>Questions, remarques?... sinon, apéro….</a:t>
            </a:r>
            <a:endParaRPr lang="fr-CH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91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51528" y="365126"/>
            <a:ext cx="9202271" cy="882762"/>
          </a:xfrm>
        </p:spPr>
        <p:txBody>
          <a:bodyPr/>
          <a:lstStyle/>
          <a:p>
            <a:r>
              <a:rPr lang="fr-CH" dirty="0" smtClean="0">
                <a:latin typeface="Candara" panose="020E0502030303020204" pitchFamily="34" charset="0"/>
              </a:rPr>
              <a:t>AG STATUTAIRE</a:t>
            </a:r>
            <a:endParaRPr lang="fr-CH" dirty="0">
              <a:latin typeface="Candara" panose="020E0502030303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51528" y="1441526"/>
            <a:ext cx="9455971" cy="5174427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fr-CH" dirty="0" smtClean="0">
                <a:latin typeface="Candara" panose="020E0502030303020204" pitchFamily="34" charset="0"/>
              </a:rPr>
              <a:t>Approbation </a:t>
            </a:r>
            <a:r>
              <a:rPr lang="fr-CH" dirty="0">
                <a:latin typeface="Candara" panose="020E0502030303020204" pitchFamily="34" charset="0"/>
              </a:rPr>
              <a:t>de l’ordre du jour </a:t>
            </a:r>
          </a:p>
          <a:p>
            <a:pPr lvl="0"/>
            <a:r>
              <a:rPr lang="fr-CH" dirty="0">
                <a:latin typeface="Candara" panose="020E0502030303020204" pitchFamily="34" charset="0"/>
              </a:rPr>
              <a:t>Approbation du PV de l’AG du 4 septembre 2019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Élection des vérificateurs aux comptes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Rapport du président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Rapport du trésorier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Comptes 2019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Rapport des vérificateurs des comptes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Cotisation 2020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Budget 2020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Arrivées – Départs (AG – Groupe de Travail – Comité)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Projets 2020 : conférences thématiques, intervenants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Dates 2020 </a:t>
            </a:r>
          </a:p>
          <a:p>
            <a:endParaRPr lang="fr-CH" dirty="0">
              <a:latin typeface="Candara" panose="020E0502030303020204" pitchFamily="34" charset="0"/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1116709" y="1092146"/>
            <a:ext cx="8248986" cy="5387808"/>
            <a:chOff x="1116709" y="1092146"/>
            <a:chExt cx="8248986" cy="5387808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16709" y="1092147"/>
              <a:ext cx="3810330" cy="538780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90144" y="1092146"/>
              <a:ext cx="4175551" cy="538780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607412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51528" y="365126"/>
            <a:ext cx="9202271" cy="882762"/>
          </a:xfrm>
        </p:spPr>
        <p:txBody>
          <a:bodyPr/>
          <a:lstStyle/>
          <a:p>
            <a:r>
              <a:rPr lang="fr-CH" dirty="0" smtClean="0">
                <a:latin typeface="Candara" panose="020E0502030303020204" pitchFamily="34" charset="0"/>
              </a:rPr>
              <a:t>AG STATUTAIRE</a:t>
            </a:r>
            <a:endParaRPr lang="fr-CH" dirty="0">
              <a:latin typeface="Candara" panose="020E0502030303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51528" y="1441526"/>
            <a:ext cx="9455971" cy="5174427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fr-CH" dirty="0" smtClean="0">
                <a:latin typeface="Candara" panose="020E0502030303020204" pitchFamily="34" charset="0"/>
              </a:rPr>
              <a:t>Approbation </a:t>
            </a:r>
            <a:r>
              <a:rPr lang="fr-CH" dirty="0">
                <a:latin typeface="Candara" panose="020E0502030303020204" pitchFamily="34" charset="0"/>
              </a:rPr>
              <a:t>de l’ordre du jour </a:t>
            </a:r>
          </a:p>
          <a:p>
            <a:pPr lvl="0"/>
            <a:r>
              <a:rPr lang="fr-CH" dirty="0">
                <a:latin typeface="Candara" panose="020E0502030303020204" pitchFamily="34" charset="0"/>
              </a:rPr>
              <a:t>Approbation du PV de l’AG du 4 septembre 2019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Élection des vérificateurs aux comptes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Rapport du président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Rapport du trésorier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Comptes 2019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Rapport des vérificateurs des comptes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Cotisation 2020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Budget 2020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Arrivées – Départs (AG – Groupe de Travail – Comité)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Projets 2020 : conférences thématiques, intervenants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Dates 2020 </a:t>
            </a:r>
          </a:p>
          <a:p>
            <a:endParaRPr lang="fr-CH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05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51528" y="365126"/>
            <a:ext cx="9202271" cy="882762"/>
          </a:xfrm>
        </p:spPr>
        <p:txBody>
          <a:bodyPr/>
          <a:lstStyle/>
          <a:p>
            <a:r>
              <a:rPr lang="fr-CH" dirty="0" smtClean="0">
                <a:latin typeface="Candara" panose="020E0502030303020204" pitchFamily="34" charset="0"/>
              </a:rPr>
              <a:t>AG STATUTAIRE</a:t>
            </a:r>
            <a:endParaRPr lang="fr-CH" dirty="0">
              <a:latin typeface="Candara" panose="020E0502030303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51528" y="1441526"/>
            <a:ext cx="9455971" cy="5174427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fr-CH" dirty="0" smtClean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Approbation de l’ordre du jour </a:t>
            </a:r>
          </a:p>
          <a:p>
            <a:pPr lvl="0"/>
            <a:r>
              <a:rPr lang="fr-CH" dirty="0" smtClean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Approbation du PV de l’AG du 4 septembre 2019 </a:t>
            </a:r>
          </a:p>
          <a:p>
            <a:pPr lvl="0"/>
            <a:r>
              <a:rPr lang="fr-CH" dirty="0" smtClean="0">
                <a:latin typeface="Candara" panose="020E0502030303020204" pitchFamily="34" charset="0"/>
              </a:rPr>
              <a:t>Élection </a:t>
            </a:r>
            <a:r>
              <a:rPr lang="fr-CH" dirty="0">
                <a:latin typeface="Candara" panose="020E0502030303020204" pitchFamily="34" charset="0"/>
              </a:rPr>
              <a:t>des vérificateurs aux comptes </a:t>
            </a:r>
          </a:p>
          <a:p>
            <a:pPr lvl="0"/>
            <a:r>
              <a:rPr lang="fr-CH" dirty="0" smtClean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Rapport du président </a:t>
            </a:r>
          </a:p>
          <a:p>
            <a:pPr lvl="0"/>
            <a:r>
              <a:rPr lang="fr-CH" dirty="0" smtClean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Rapport du trésorier</a:t>
            </a:r>
          </a:p>
          <a:p>
            <a:pPr lvl="0"/>
            <a:r>
              <a:rPr lang="fr-CH" dirty="0" smtClean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Comptes 2019 </a:t>
            </a:r>
          </a:p>
          <a:p>
            <a:pPr lvl="0"/>
            <a:r>
              <a:rPr lang="fr-CH" dirty="0" smtClean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Rapport des vérificateurs des comptes </a:t>
            </a:r>
          </a:p>
          <a:p>
            <a:pPr lvl="0"/>
            <a:r>
              <a:rPr lang="fr-CH" dirty="0" smtClean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Cotisation 2020 </a:t>
            </a:r>
          </a:p>
          <a:p>
            <a:pPr lvl="0"/>
            <a:r>
              <a:rPr lang="fr-CH" dirty="0" smtClean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Budget 2020 </a:t>
            </a:r>
          </a:p>
          <a:p>
            <a:pPr lvl="0"/>
            <a:r>
              <a:rPr lang="fr-CH" dirty="0" smtClean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Arrivées – Départs (AG – Groupe de Travail – Comité) </a:t>
            </a:r>
          </a:p>
          <a:p>
            <a:pPr lvl="0"/>
            <a:r>
              <a:rPr lang="fr-CH" dirty="0" smtClean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Projets 2020 : conférences thématiques, intervenants </a:t>
            </a:r>
          </a:p>
          <a:p>
            <a:pPr lvl="0"/>
            <a:r>
              <a:rPr lang="fr-CH" dirty="0" smtClean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Dates 2020 </a:t>
            </a:r>
          </a:p>
          <a:p>
            <a:endParaRPr lang="fr-CH" dirty="0">
              <a:latin typeface="Candara" panose="020E0502030303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14554" y="2909406"/>
            <a:ext cx="7304442" cy="24742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CH" sz="2800" dirty="0" smtClean="0">
                <a:solidFill>
                  <a:schemeClr val="tx1"/>
                </a:solidFill>
              </a:rPr>
              <a:t>Karin Michaelis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CH" sz="2800" dirty="0" smtClean="0">
                <a:solidFill>
                  <a:schemeClr val="tx1"/>
                </a:solidFill>
              </a:rPr>
              <a:t>Katia Bruno</a:t>
            </a:r>
            <a:endParaRPr lang="fr-CH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63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51528" y="365126"/>
            <a:ext cx="9202271" cy="882762"/>
          </a:xfrm>
        </p:spPr>
        <p:txBody>
          <a:bodyPr/>
          <a:lstStyle/>
          <a:p>
            <a:r>
              <a:rPr lang="fr-CH" dirty="0" smtClean="0">
                <a:latin typeface="Candara" panose="020E0502030303020204" pitchFamily="34" charset="0"/>
              </a:rPr>
              <a:t>AG STATUTAIRE</a:t>
            </a:r>
            <a:endParaRPr lang="fr-CH" dirty="0">
              <a:latin typeface="Candara" panose="020E0502030303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51528" y="1441526"/>
            <a:ext cx="9455971" cy="5174427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fr-CH" dirty="0" smtClean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Approbation </a:t>
            </a:r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de l’ordre du jour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Approbation du PV de l’AG du 4 septembre 2019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Élection des vérificateurs aux comptes </a:t>
            </a:r>
          </a:p>
          <a:p>
            <a:pPr lvl="0"/>
            <a:r>
              <a:rPr lang="fr-CH" dirty="0">
                <a:latin typeface="Candara" panose="020E0502030303020204" pitchFamily="34" charset="0"/>
              </a:rPr>
              <a:t>Rapport du président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Rapport du trésorier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Comptes 2019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Rapport des vérificateurs des comptes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Cotisation 2020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Budget 2020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Arrivées – Départs (AG – Groupe de Travail – Comité)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Projets 2020 : conférences thématiques, intervenants </a:t>
            </a:r>
          </a:p>
          <a:p>
            <a:pPr lvl="0"/>
            <a:r>
              <a:rPr lang="fr-CH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Dates 2020 </a:t>
            </a:r>
          </a:p>
          <a:p>
            <a:endParaRPr lang="fr-CH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56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082" y="2478903"/>
            <a:ext cx="5013330" cy="39186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itre 1"/>
          <p:cNvSpPr txBox="1">
            <a:spLocks/>
          </p:cNvSpPr>
          <p:nvPr/>
        </p:nvSpPr>
        <p:spPr>
          <a:xfrm>
            <a:off x="936353" y="1413429"/>
            <a:ext cx="10515600" cy="6048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H" sz="3600" dirty="0" smtClean="0"/>
              <a:t>Vers quoi se dirige notre système de santé?</a:t>
            </a:r>
            <a:endParaRPr lang="fr-CH" sz="3600" dirty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936353" y="577625"/>
            <a:ext cx="10515600" cy="87670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H" b="1" dirty="0" smtClean="0"/>
              <a:t>A la base, une question:</a:t>
            </a:r>
            <a:endParaRPr lang="fr-CH" b="1" dirty="0"/>
          </a:p>
        </p:txBody>
      </p:sp>
      <p:pic>
        <p:nvPicPr>
          <p:cNvPr id="6" name="Picture 4" descr="Image associée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632" y="2478903"/>
            <a:ext cx="4085589" cy="39192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xtLst/>
        </p:spPr>
      </p:pic>
    </p:spTree>
    <p:extLst>
      <p:ext uri="{BB962C8B-B14F-4D97-AF65-F5344CB8AC3E}">
        <p14:creationId xmlns:p14="http://schemas.microsoft.com/office/powerpoint/2010/main" val="2473858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00668" y="148497"/>
            <a:ext cx="7123815" cy="14779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2800" b="1" dirty="0" smtClean="0">
                <a:solidFill>
                  <a:schemeClr val="tx1"/>
                </a:solidFill>
              </a:rPr>
              <a:t>OBJECTIFS GENERAUX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CH" sz="1600" dirty="0" smtClean="0">
                <a:solidFill>
                  <a:schemeClr val="tx1"/>
                </a:solidFill>
              </a:rPr>
              <a:t>Donner une voix aux professionnels et aux usagers de la santé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CH" sz="1600" dirty="0" smtClean="0">
                <a:solidFill>
                  <a:schemeClr val="tx1"/>
                </a:solidFill>
              </a:rPr>
              <a:t>Prendre nos responsabilités à l’égard du système de soins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CH" sz="1600" dirty="0" smtClean="0">
                <a:solidFill>
                  <a:schemeClr val="tx1"/>
                </a:solidFill>
              </a:rPr>
              <a:t>Prendre position dans les débats de société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CH" sz="1600" dirty="0" smtClean="0">
                <a:solidFill>
                  <a:schemeClr val="tx1"/>
                </a:solidFill>
              </a:rPr>
              <a:t>Lutter contre la commercialisation de la santé</a:t>
            </a:r>
            <a:endParaRPr lang="fr-CH" sz="1600" dirty="0">
              <a:solidFill>
                <a:schemeClr val="tx1"/>
              </a:solidFill>
            </a:endParaRPr>
          </a:p>
        </p:txBody>
      </p:sp>
      <p:grpSp>
        <p:nvGrpSpPr>
          <p:cNvPr id="12" name="Groupe 11"/>
          <p:cNvGrpSpPr/>
          <p:nvPr/>
        </p:nvGrpSpPr>
        <p:grpSpPr>
          <a:xfrm>
            <a:off x="1747995" y="1626423"/>
            <a:ext cx="9022080" cy="1477926"/>
            <a:chOff x="1733003" y="1480457"/>
            <a:chExt cx="9022080" cy="1477926"/>
          </a:xfrm>
        </p:grpSpPr>
        <p:sp>
          <p:nvSpPr>
            <p:cNvPr id="3" name="Rectangle 2"/>
            <p:cNvSpPr/>
            <p:nvPr/>
          </p:nvSpPr>
          <p:spPr>
            <a:xfrm>
              <a:off x="1733003" y="1754372"/>
              <a:ext cx="9022080" cy="120401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CH" sz="2800" b="1" dirty="0" smtClean="0">
                  <a:solidFill>
                    <a:schemeClr val="tx1"/>
                  </a:solidFill>
                </a:rPr>
                <a:t>GRANDS THEMES DE REFLEXION</a:t>
              </a:r>
            </a:p>
          </p:txBody>
        </p:sp>
        <p:sp>
          <p:nvSpPr>
            <p:cNvPr id="6" name="Flèche vers le bas 5"/>
            <p:cNvSpPr/>
            <p:nvPr/>
          </p:nvSpPr>
          <p:spPr>
            <a:xfrm>
              <a:off x="6004557" y="1480457"/>
              <a:ext cx="478972" cy="273915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</p:grpSp>
      <p:grpSp>
        <p:nvGrpSpPr>
          <p:cNvPr id="14" name="Groupe 13"/>
          <p:cNvGrpSpPr/>
          <p:nvPr/>
        </p:nvGrpSpPr>
        <p:grpSpPr>
          <a:xfrm>
            <a:off x="6919763" y="2492783"/>
            <a:ext cx="4941312" cy="2313133"/>
            <a:chOff x="6919761" y="2351743"/>
            <a:chExt cx="4941312" cy="2313133"/>
          </a:xfrm>
        </p:grpSpPr>
        <p:sp>
          <p:nvSpPr>
            <p:cNvPr id="8" name="Rectangle 7"/>
            <p:cNvSpPr/>
            <p:nvPr/>
          </p:nvSpPr>
          <p:spPr>
            <a:xfrm>
              <a:off x="6919761" y="3097279"/>
              <a:ext cx="4941312" cy="156759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CH" sz="2800" b="1" dirty="0" smtClean="0">
                  <a:solidFill>
                    <a:schemeClr val="tx1"/>
                  </a:solidFill>
                </a:rPr>
                <a:t>ACTIONS POLITIQUES: PRISES DE POSITION</a:t>
              </a:r>
            </a:p>
          </p:txBody>
        </p:sp>
        <p:sp>
          <p:nvSpPr>
            <p:cNvPr id="7" name="Virage 6"/>
            <p:cNvSpPr/>
            <p:nvPr/>
          </p:nvSpPr>
          <p:spPr>
            <a:xfrm rot="5400000">
              <a:off x="10719770" y="2387051"/>
              <a:ext cx="745536" cy="674919"/>
            </a:xfrm>
            <a:prstGeom prst="ben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e 12"/>
          <p:cNvGrpSpPr/>
          <p:nvPr/>
        </p:nvGrpSpPr>
        <p:grpSpPr>
          <a:xfrm>
            <a:off x="318977" y="2492783"/>
            <a:ext cx="5049089" cy="2313134"/>
            <a:chOff x="318978" y="2366112"/>
            <a:chExt cx="5316279" cy="2154494"/>
          </a:xfrm>
        </p:grpSpPr>
        <p:sp>
          <p:nvSpPr>
            <p:cNvPr id="4" name="Rectangle 3"/>
            <p:cNvSpPr/>
            <p:nvPr/>
          </p:nvSpPr>
          <p:spPr>
            <a:xfrm>
              <a:off x="318978" y="3051356"/>
              <a:ext cx="5316279" cy="146925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CH" sz="2800" b="1" dirty="0" smtClean="0">
                  <a:solidFill>
                    <a:schemeClr val="tx1"/>
                  </a:solidFill>
                </a:rPr>
                <a:t>ACTIONS CONCRETES: MODIFICATIONS DES PRATIQUES</a:t>
              </a:r>
            </a:p>
          </p:txBody>
        </p:sp>
        <p:sp>
          <p:nvSpPr>
            <p:cNvPr id="9" name="Virage 8"/>
            <p:cNvSpPr/>
            <p:nvPr/>
          </p:nvSpPr>
          <p:spPr>
            <a:xfrm rot="5400000" flipV="1">
              <a:off x="1185714" y="2413452"/>
              <a:ext cx="685244" cy="590563"/>
            </a:xfrm>
            <a:prstGeom prst="ben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e 14"/>
          <p:cNvGrpSpPr/>
          <p:nvPr/>
        </p:nvGrpSpPr>
        <p:grpSpPr>
          <a:xfrm>
            <a:off x="1010092" y="4096080"/>
            <a:ext cx="10504966" cy="2517095"/>
            <a:chOff x="1053031" y="3600814"/>
            <a:chExt cx="10504966" cy="2517095"/>
          </a:xfrm>
        </p:grpSpPr>
        <p:sp>
          <p:nvSpPr>
            <p:cNvPr id="5" name="Rectangle 4"/>
            <p:cNvSpPr/>
            <p:nvPr/>
          </p:nvSpPr>
          <p:spPr>
            <a:xfrm>
              <a:off x="1053031" y="4467025"/>
              <a:ext cx="10504966" cy="165088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CH" sz="4000" b="1" dirty="0" smtClean="0">
                  <a:solidFill>
                    <a:schemeClr val="tx1"/>
                  </a:solidFill>
                </a:rPr>
                <a:t>MANIFESTE</a:t>
              </a:r>
            </a:p>
          </p:txBody>
        </p:sp>
        <p:sp>
          <p:nvSpPr>
            <p:cNvPr id="10" name="Virage 9"/>
            <p:cNvSpPr/>
            <p:nvPr/>
          </p:nvSpPr>
          <p:spPr>
            <a:xfrm rot="5400000">
              <a:off x="5273702" y="3754643"/>
              <a:ext cx="880702" cy="573044"/>
            </a:xfrm>
            <a:prstGeom prst="ben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>
                <a:solidFill>
                  <a:schemeClr val="tx1"/>
                </a:solidFill>
              </a:endParaRPr>
            </a:p>
          </p:txBody>
        </p:sp>
        <p:sp>
          <p:nvSpPr>
            <p:cNvPr id="11" name="Virage 10"/>
            <p:cNvSpPr/>
            <p:nvPr/>
          </p:nvSpPr>
          <p:spPr>
            <a:xfrm rot="5400000" flipV="1">
              <a:off x="6216697" y="3744171"/>
              <a:ext cx="866336" cy="600887"/>
            </a:xfrm>
            <a:prstGeom prst="ben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5380458" y="3500852"/>
            <a:ext cx="1539305" cy="1446555"/>
            <a:chOff x="5380458" y="3500852"/>
            <a:chExt cx="1539305" cy="1446555"/>
          </a:xfrm>
        </p:grpSpPr>
        <p:sp>
          <p:nvSpPr>
            <p:cNvPr id="16" name="Virage 15"/>
            <p:cNvSpPr/>
            <p:nvPr/>
          </p:nvSpPr>
          <p:spPr>
            <a:xfrm>
              <a:off x="6164133" y="3500852"/>
              <a:ext cx="755630" cy="1444763"/>
            </a:xfrm>
            <a:prstGeom prst="bentArrow">
              <a:avLst>
                <a:gd name="adj1" fmla="val 25000"/>
                <a:gd name="adj2" fmla="val 25000"/>
                <a:gd name="adj3" fmla="val 25000"/>
                <a:gd name="adj4" fmla="val 36733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>
                <a:solidFill>
                  <a:schemeClr val="tx1"/>
                </a:solidFill>
              </a:endParaRPr>
            </a:p>
          </p:txBody>
        </p:sp>
        <p:sp>
          <p:nvSpPr>
            <p:cNvPr id="17" name="Virage 16"/>
            <p:cNvSpPr/>
            <p:nvPr/>
          </p:nvSpPr>
          <p:spPr>
            <a:xfrm flipH="1">
              <a:off x="5380458" y="3502644"/>
              <a:ext cx="699401" cy="1444763"/>
            </a:xfrm>
            <a:prstGeom prst="bentArrow">
              <a:avLst>
                <a:gd name="adj1" fmla="val 25000"/>
                <a:gd name="adj2" fmla="val 25000"/>
                <a:gd name="adj3" fmla="val 25000"/>
                <a:gd name="adj4" fmla="val 36733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>
                <a:solidFill>
                  <a:schemeClr val="tx1"/>
                </a:solidFill>
              </a:endParaRPr>
            </a:p>
          </p:txBody>
        </p:sp>
      </p:grpSp>
      <p:pic>
        <p:nvPicPr>
          <p:cNvPr id="19" name="Imag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022841" y="1858602"/>
            <a:ext cx="4913848" cy="409640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8865" y="1449881"/>
            <a:ext cx="3026583" cy="49138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65148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1644</Words>
  <Application>Microsoft Office PowerPoint</Application>
  <PresentationFormat>Grand écran</PresentationFormat>
  <Paragraphs>308</Paragraphs>
  <Slides>30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Candara</vt:lpstr>
      <vt:lpstr>Wingdings</vt:lpstr>
      <vt:lpstr>Thème Office</vt:lpstr>
      <vt:lpstr>Présentation PowerPoint</vt:lpstr>
      <vt:lpstr>Présentation PowerPoint</vt:lpstr>
      <vt:lpstr>AG STATUTAIRE</vt:lpstr>
      <vt:lpstr>AG STATUTAIRE</vt:lpstr>
      <vt:lpstr>AG STATUTAIRE</vt:lpstr>
      <vt:lpstr>AG STATUTAIRE</vt:lpstr>
      <vt:lpstr>AG STATUTAIRE</vt:lpstr>
      <vt:lpstr>Présentation PowerPoint</vt:lpstr>
      <vt:lpstr>Présentation PowerPoint</vt:lpstr>
      <vt:lpstr>DE LA PAROLE AUX ACTES…</vt:lpstr>
      <vt:lpstr>SITE INTERNET</vt:lpstr>
      <vt:lpstr>Présentation PowerPoint</vt:lpstr>
      <vt:lpstr>AXES D’ACTIONS POLITIQUES</vt:lpstr>
      <vt:lpstr>AXES DE MODIFICATION DES PRATIQUES</vt:lpstr>
      <vt:lpstr>Formation de 6 groupes de travail </vt:lpstr>
      <vt:lpstr>MANIFESTE</vt:lpstr>
      <vt:lpstr>GROUPE COLLABORATION</vt:lpstr>
      <vt:lpstr>GROUPE TRANSPARENCE</vt:lpstr>
      <vt:lpstr>GROUPE ENVIRONNEMENT</vt:lpstr>
      <vt:lpstr>POUR LA SUITE</vt:lpstr>
      <vt:lpstr>AG STATUTAIRE</vt:lpstr>
      <vt:lpstr>AG STATUTAIRE</vt:lpstr>
      <vt:lpstr>AG STATUTAIRE</vt:lpstr>
      <vt:lpstr>AG STATUTAIRE</vt:lpstr>
      <vt:lpstr>AG STATUTAIRE</vt:lpstr>
      <vt:lpstr>Projets pour 2020</vt:lpstr>
      <vt:lpstr>Invitation pour conférences-débats</vt:lpstr>
      <vt:lpstr>Invitation pour conférences-débats</vt:lpstr>
      <vt:lpstr>AG STATUTAIRE</vt:lpstr>
      <vt:lpstr>Merci pour votre attention!</vt:lpstr>
    </vt:vector>
  </TitlesOfParts>
  <Company>CHUV | Centre hospitalier universitaire vaudois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Conus Philippe</dc:creator>
  <cp:lastModifiedBy>Conus Philippe</cp:lastModifiedBy>
  <cp:revision>177</cp:revision>
  <dcterms:created xsi:type="dcterms:W3CDTF">2019-02-09T09:42:08Z</dcterms:created>
  <dcterms:modified xsi:type="dcterms:W3CDTF">2019-11-26T14:54:52Z</dcterms:modified>
</cp:coreProperties>
</file>