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332" r:id="rId1"/>
  </p:sldMasterIdLst>
  <p:notesMasterIdLst>
    <p:notesMasterId r:id="rId18"/>
  </p:notesMasterIdLst>
  <p:handoutMasterIdLst>
    <p:handoutMasterId r:id="rId19"/>
  </p:handoutMasterIdLst>
  <p:sldIdLst>
    <p:sldId id="325" r:id="rId2"/>
    <p:sldId id="601" r:id="rId3"/>
    <p:sldId id="769" r:id="rId4"/>
    <p:sldId id="699" r:id="rId5"/>
    <p:sldId id="605" r:id="rId6"/>
    <p:sldId id="770" r:id="rId7"/>
    <p:sldId id="773" r:id="rId8"/>
    <p:sldId id="775" r:id="rId9"/>
    <p:sldId id="742" r:id="rId10"/>
    <p:sldId id="741" r:id="rId11"/>
    <p:sldId id="725" r:id="rId12"/>
    <p:sldId id="709" r:id="rId13"/>
    <p:sldId id="739" r:id="rId14"/>
    <p:sldId id="735" r:id="rId15"/>
    <p:sldId id="774" r:id="rId16"/>
    <p:sldId id="503" r:id="rId17"/>
  </p:sldIdLst>
  <p:sldSz cx="9144000" cy="6858000" type="screen4x3"/>
  <p:notesSz cx="6797675" cy="992663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38098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76197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142954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52393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1904924" algn="l" defTabSz="76197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285909" algn="l" defTabSz="76197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2666893" algn="l" defTabSz="76197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047878" algn="l" defTabSz="76197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2659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470" userDrawn="1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orient="horz" pos="4292">
          <p15:clr>
            <a:srgbClr val="A4A3A4"/>
          </p15:clr>
        </p15:guide>
        <p15:guide id="8" orient="horz" pos="1525">
          <p15:clr>
            <a:srgbClr val="A4A3A4"/>
          </p15:clr>
        </p15:guide>
        <p15:guide id="9" orient="horz" pos="2069">
          <p15:clr>
            <a:srgbClr val="A4A3A4"/>
          </p15:clr>
        </p15:guide>
        <p15:guide id="10" orient="horz" pos="2614">
          <p15:clr>
            <a:srgbClr val="A4A3A4"/>
          </p15:clr>
        </p15:guide>
        <p15:guide id="11" orient="horz" pos="4156">
          <p15:clr>
            <a:srgbClr val="A4A3A4"/>
          </p15:clr>
        </p15:guide>
        <p15:guide id="12" pos="2859">
          <p15:clr>
            <a:srgbClr val="A4A3A4"/>
          </p15:clr>
        </p15:guide>
        <p15:guide id="13" pos="158">
          <p15:clr>
            <a:srgbClr val="A4A3A4"/>
          </p15:clr>
        </p15:guide>
        <p15:guide id="14" pos="5556">
          <p15:clr>
            <a:srgbClr val="A4A3A4"/>
          </p15:clr>
        </p15:guide>
        <p15:guide id="15" pos="295">
          <p15:clr>
            <a:srgbClr val="A4A3A4"/>
          </p15:clr>
        </p15:guide>
        <p15:guide id="16" pos="1202">
          <p15:clr>
            <a:srgbClr val="A4A3A4"/>
          </p15:clr>
        </p15:guide>
        <p15:guide id="17" pos="2154">
          <p15:clr>
            <a:srgbClr val="A4A3A4"/>
          </p15:clr>
        </p15:guide>
        <p15:guide id="18" pos="4059">
          <p15:clr>
            <a:srgbClr val="A4A3A4"/>
          </p15:clr>
        </p15:guide>
        <p15:guide id="19" pos="1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jaonina, Patricia" initials="R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66"/>
    <a:srgbClr val="006600"/>
    <a:srgbClr val="FF6600"/>
    <a:srgbClr val="0070C0"/>
    <a:srgbClr val="000099"/>
    <a:srgbClr val="6699FF"/>
    <a:srgbClr val="00CC99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4" autoAdjust="0"/>
    <p:restoredTop sz="87915" autoAdjust="0"/>
  </p:normalViewPr>
  <p:slideViewPr>
    <p:cSldViewPr showGuides="1">
      <p:cViewPr varScale="1">
        <p:scale>
          <a:sx n="60" d="100"/>
          <a:sy n="60" d="100"/>
        </p:scale>
        <p:origin x="1120" y="56"/>
      </p:cViewPr>
      <p:guideLst>
        <p:guide orient="horz" pos="709"/>
        <p:guide orient="horz" pos="255"/>
        <p:guide orient="horz" pos="2659"/>
        <p:guide orient="horz" pos="1207"/>
        <p:guide orient="horz" pos="470"/>
        <p:guide orient="horz" pos="346"/>
        <p:guide orient="horz" pos="4292"/>
        <p:guide orient="horz" pos="1525"/>
        <p:guide orient="horz" pos="2069"/>
        <p:guide orient="horz" pos="2614"/>
        <p:guide orient="horz" pos="4156"/>
        <p:guide pos="2859"/>
        <p:guide pos="158"/>
        <p:guide pos="5556"/>
        <p:guide pos="295"/>
        <p:guide pos="1202"/>
        <p:guide pos="2154"/>
        <p:guide pos="4059"/>
        <p:guide pos="1882"/>
      </p:guideLst>
    </p:cSldViewPr>
  </p:slideViewPr>
  <p:outlineViewPr>
    <p:cViewPr>
      <p:scale>
        <a:sx n="33" d="100"/>
        <a:sy n="33" d="100"/>
      </p:scale>
      <p:origin x="0" y="57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1938" y="-7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FA446-8D81-4F3F-9E6B-16A27E8DD51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C7E874F-B1FD-4D1A-AF57-764EE7D98050}">
      <dgm:prSet phldrT="[Text]" custT="1"/>
      <dgm:spPr>
        <a:solidFill>
          <a:srgbClr val="92D050"/>
        </a:solidFill>
      </dgm:spPr>
      <dgm:t>
        <a:bodyPr/>
        <a:lstStyle/>
        <a:p>
          <a:r>
            <a:rPr lang="fr-CH" sz="2800" noProof="0" dirty="0" smtClean="0"/>
            <a:t>Médecins/ Soignants</a:t>
          </a:r>
          <a:endParaRPr lang="fr-CH" sz="2800" noProof="0" dirty="0"/>
        </a:p>
      </dgm:t>
    </dgm:pt>
    <dgm:pt modelId="{C00916FE-DFB8-4C53-9E46-AAE98C65D0B5}" type="parTrans" cxnId="{BA93E144-93F8-4703-996F-30133D81E775}">
      <dgm:prSet/>
      <dgm:spPr/>
      <dgm:t>
        <a:bodyPr/>
        <a:lstStyle/>
        <a:p>
          <a:endParaRPr lang="fr-CH" sz="1800" noProof="0" dirty="0"/>
        </a:p>
      </dgm:t>
    </dgm:pt>
    <dgm:pt modelId="{C16EC860-3B74-41C9-995C-F900C4D1F4E2}" type="sibTrans" cxnId="{BA93E144-93F8-4703-996F-30133D81E775}">
      <dgm:prSet/>
      <dgm:spPr/>
      <dgm:t>
        <a:bodyPr/>
        <a:lstStyle/>
        <a:p>
          <a:endParaRPr lang="fr-CH" sz="1800" noProof="0" dirty="0"/>
        </a:p>
      </dgm:t>
    </dgm:pt>
    <dgm:pt modelId="{1A821417-6ECD-4AFE-9849-6B18B296518A}">
      <dgm:prSet phldrT="[Text]" custT="1"/>
      <dgm:spPr>
        <a:noFill/>
        <a:ln>
          <a:noFill/>
        </a:ln>
      </dgm:spPr>
      <dgm:t>
        <a:bodyPr lIns="180000"/>
        <a:lstStyle/>
        <a:p>
          <a:pPr>
            <a:lnSpc>
              <a:spcPct val="80000"/>
            </a:lnSpc>
            <a:spcAft>
              <a:spcPct val="15000"/>
            </a:spcAft>
          </a:pPr>
          <a:r>
            <a:rPr lang="fr-CH" sz="2400" noProof="0" dirty="0" smtClean="0">
              <a:solidFill>
                <a:schemeClr val="tx1"/>
              </a:solidFill>
            </a:rPr>
            <a:t>Développement de listes/projets de recherche et d’évaluation</a:t>
          </a:r>
          <a:endParaRPr lang="fr-CH" sz="2400" noProof="0" dirty="0">
            <a:solidFill>
              <a:schemeClr val="tx1"/>
            </a:solidFill>
          </a:endParaRPr>
        </a:p>
      </dgm:t>
    </dgm:pt>
    <dgm:pt modelId="{D00DFFC4-8C22-4AA2-95D3-F9BE5E6DAED0}" type="parTrans" cxnId="{BE7D95B1-6AD7-468F-A63C-22735CA6511E}">
      <dgm:prSet/>
      <dgm:spPr/>
      <dgm:t>
        <a:bodyPr/>
        <a:lstStyle/>
        <a:p>
          <a:endParaRPr lang="fr-CH" sz="1800" noProof="0" dirty="0"/>
        </a:p>
      </dgm:t>
    </dgm:pt>
    <dgm:pt modelId="{D31AE464-0FDD-40F4-96A6-09E1EB0931E6}" type="sibTrans" cxnId="{BE7D95B1-6AD7-468F-A63C-22735CA6511E}">
      <dgm:prSet/>
      <dgm:spPr/>
      <dgm:t>
        <a:bodyPr/>
        <a:lstStyle/>
        <a:p>
          <a:endParaRPr lang="fr-CH" sz="1800" noProof="0" dirty="0"/>
        </a:p>
      </dgm:t>
    </dgm:pt>
    <dgm:pt modelId="{51C55FD6-254D-4305-8FC7-186723BC4EA4}">
      <dgm:prSet phldrT="[Text]" custT="1"/>
      <dgm:spPr>
        <a:solidFill>
          <a:srgbClr val="00B050"/>
        </a:solidFill>
      </dgm:spPr>
      <dgm:t>
        <a:bodyPr/>
        <a:lstStyle/>
        <a:p>
          <a:r>
            <a:rPr lang="fr-CH" sz="2800" noProof="0" dirty="0" smtClean="0"/>
            <a:t>Patients</a:t>
          </a:r>
          <a:endParaRPr lang="fr-CH" sz="2800" noProof="0" dirty="0"/>
        </a:p>
      </dgm:t>
    </dgm:pt>
    <dgm:pt modelId="{24AAB271-0BBB-4442-B7F3-F9B230D1D801}" type="parTrans" cxnId="{F5DC767E-EF8B-4E41-B6A4-ABCC830705B9}">
      <dgm:prSet/>
      <dgm:spPr/>
      <dgm:t>
        <a:bodyPr/>
        <a:lstStyle/>
        <a:p>
          <a:endParaRPr lang="fr-CH" sz="1800" noProof="0" dirty="0"/>
        </a:p>
      </dgm:t>
    </dgm:pt>
    <dgm:pt modelId="{5EA73D9D-4AED-42BA-ACCC-8F99367CC6F4}" type="sibTrans" cxnId="{F5DC767E-EF8B-4E41-B6A4-ABCC830705B9}">
      <dgm:prSet/>
      <dgm:spPr/>
      <dgm:t>
        <a:bodyPr/>
        <a:lstStyle/>
        <a:p>
          <a:endParaRPr lang="fr-CH" sz="1800" noProof="0" dirty="0"/>
        </a:p>
      </dgm:t>
    </dgm:pt>
    <dgm:pt modelId="{717E9E22-7426-4783-AEAE-BB641338D0C0}">
      <dgm:prSet phldrT="[Text]" custT="1"/>
      <dgm:spPr>
        <a:noFill/>
        <a:ln>
          <a:noFill/>
        </a:ln>
      </dgm:spPr>
      <dgm:t>
        <a:bodyPr lIns="180000"/>
        <a:lstStyle/>
        <a:p>
          <a:pPr>
            <a:lnSpc>
              <a:spcPct val="90000"/>
            </a:lnSpc>
          </a:pPr>
          <a:r>
            <a:rPr lang="fr-CH" sz="2400" noProof="0" dirty="0" smtClean="0">
              <a:solidFill>
                <a:schemeClr val="tx1"/>
              </a:solidFill>
            </a:rPr>
            <a:t>Matériel pour les patients</a:t>
          </a:r>
          <a:endParaRPr lang="fr-CH" sz="2400" noProof="0" dirty="0">
            <a:solidFill>
              <a:schemeClr val="tx1"/>
            </a:solidFill>
          </a:endParaRPr>
        </a:p>
      </dgm:t>
    </dgm:pt>
    <dgm:pt modelId="{FAD7B918-0EB5-4184-B43D-B8319BCB4D8E}" type="parTrans" cxnId="{4254FBE9-ACB1-4B2B-B4E0-8EF7B973B0DA}">
      <dgm:prSet/>
      <dgm:spPr/>
      <dgm:t>
        <a:bodyPr/>
        <a:lstStyle/>
        <a:p>
          <a:endParaRPr lang="fr-CH" sz="1800" noProof="0" dirty="0"/>
        </a:p>
      </dgm:t>
    </dgm:pt>
    <dgm:pt modelId="{86FABB0F-FEAB-4909-A8B2-C3B798CB708A}" type="sibTrans" cxnId="{4254FBE9-ACB1-4B2B-B4E0-8EF7B973B0DA}">
      <dgm:prSet/>
      <dgm:spPr/>
      <dgm:t>
        <a:bodyPr/>
        <a:lstStyle/>
        <a:p>
          <a:endParaRPr lang="fr-CH" sz="1800" noProof="0" dirty="0"/>
        </a:p>
      </dgm:t>
    </dgm:pt>
    <dgm:pt modelId="{315B1C3A-7F2D-4E63-88DD-17652B1B199E}">
      <dgm:prSet phldrT="[Text]" custT="1"/>
      <dgm:spPr>
        <a:noFill/>
        <a:ln>
          <a:noFill/>
        </a:ln>
      </dgm:spPr>
      <dgm:t>
        <a:bodyPr lIns="180000"/>
        <a:lstStyle/>
        <a:p>
          <a:pPr>
            <a:lnSpc>
              <a:spcPct val="90000"/>
            </a:lnSpc>
          </a:pPr>
          <a:r>
            <a:rPr lang="fr-CH" sz="2400" noProof="0" dirty="0" smtClean="0">
              <a:solidFill>
                <a:schemeClr val="tx1"/>
              </a:solidFill>
            </a:rPr>
            <a:t>Soutien des associations de patients/ consommateurs</a:t>
          </a:r>
          <a:endParaRPr lang="fr-CH" sz="2400" noProof="0" dirty="0">
            <a:solidFill>
              <a:schemeClr val="tx1"/>
            </a:solidFill>
          </a:endParaRPr>
        </a:p>
      </dgm:t>
    </dgm:pt>
    <dgm:pt modelId="{3D0870FF-B7F6-4D68-984B-0A0D4FEF6688}" type="parTrans" cxnId="{96DE0D65-DB48-4EDD-9DC9-A1F6DD001CA8}">
      <dgm:prSet/>
      <dgm:spPr/>
      <dgm:t>
        <a:bodyPr/>
        <a:lstStyle/>
        <a:p>
          <a:endParaRPr lang="fr-CH" sz="1800" noProof="0" dirty="0"/>
        </a:p>
      </dgm:t>
    </dgm:pt>
    <dgm:pt modelId="{51293A78-864F-4CA6-93C4-F0E9D2883F7A}" type="sibTrans" cxnId="{96DE0D65-DB48-4EDD-9DC9-A1F6DD001CA8}">
      <dgm:prSet/>
      <dgm:spPr/>
      <dgm:t>
        <a:bodyPr/>
        <a:lstStyle/>
        <a:p>
          <a:endParaRPr lang="fr-CH" sz="1800" noProof="0" dirty="0"/>
        </a:p>
      </dgm:t>
    </dgm:pt>
    <dgm:pt modelId="{E60E5FDA-134D-4602-959D-9F757DAFCDF9}">
      <dgm:prSet phldrT="[Text]" custT="1"/>
      <dgm:spPr>
        <a:solidFill>
          <a:srgbClr val="6699FF"/>
        </a:solidFill>
      </dgm:spPr>
      <dgm:t>
        <a:bodyPr/>
        <a:lstStyle/>
        <a:p>
          <a:r>
            <a:rPr lang="fr-CH" sz="2800" noProof="0" dirty="0" smtClean="0"/>
            <a:t>Médias</a:t>
          </a:r>
          <a:endParaRPr lang="fr-CH" sz="2800" noProof="0" dirty="0"/>
        </a:p>
      </dgm:t>
    </dgm:pt>
    <dgm:pt modelId="{9C391625-22D1-48F2-B57B-0B8A615DF373}" type="parTrans" cxnId="{3F7CD423-4709-4D7E-9B31-000C2730BA9F}">
      <dgm:prSet/>
      <dgm:spPr/>
      <dgm:t>
        <a:bodyPr/>
        <a:lstStyle/>
        <a:p>
          <a:endParaRPr lang="fr-CH" sz="1800" noProof="0" dirty="0"/>
        </a:p>
      </dgm:t>
    </dgm:pt>
    <dgm:pt modelId="{83109FE4-E37A-4604-91B8-00EE4FA3EB06}" type="sibTrans" cxnId="{3F7CD423-4709-4D7E-9B31-000C2730BA9F}">
      <dgm:prSet/>
      <dgm:spPr/>
      <dgm:t>
        <a:bodyPr/>
        <a:lstStyle/>
        <a:p>
          <a:endParaRPr lang="fr-CH" sz="1800" noProof="0" dirty="0"/>
        </a:p>
      </dgm:t>
    </dgm:pt>
    <dgm:pt modelId="{8C0B3027-30B1-4E99-9D29-0533C07AED07}">
      <dgm:prSet phldrT="[Text]" custT="1"/>
      <dgm:spPr>
        <a:solidFill>
          <a:srgbClr val="000099"/>
        </a:solidFill>
      </dgm:spPr>
      <dgm:t>
        <a:bodyPr/>
        <a:lstStyle/>
        <a:p>
          <a:r>
            <a:rPr lang="fr-CH" sz="2800" noProof="0" dirty="0" err="1" smtClean="0"/>
            <a:t>Stakeholders</a:t>
          </a:r>
          <a:endParaRPr lang="fr-CH" sz="2800" noProof="0" dirty="0"/>
        </a:p>
      </dgm:t>
    </dgm:pt>
    <dgm:pt modelId="{CB00DF0D-5753-4688-98A0-E033B0C6D5D9}" type="parTrans" cxnId="{72F7EEE4-C88E-4D42-BBE6-5C932E62687A}">
      <dgm:prSet/>
      <dgm:spPr/>
      <dgm:t>
        <a:bodyPr/>
        <a:lstStyle/>
        <a:p>
          <a:endParaRPr lang="fr-CH" sz="1800" noProof="0" dirty="0"/>
        </a:p>
      </dgm:t>
    </dgm:pt>
    <dgm:pt modelId="{ED982C98-9636-416D-979C-AE2C9978CEA0}" type="sibTrans" cxnId="{72F7EEE4-C88E-4D42-BBE6-5C932E62687A}">
      <dgm:prSet/>
      <dgm:spPr/>
      <dgm:t>
        <a:bodyPr/>
        <a:lstStyle/>
        <a:p>
          <a:endParaRPr lang="fr-CH" sz="1800" noProof="0" dirty="0"/>
        </a:p>
      </dgm:t>
    </dgm:pt>
    <dgm:pt modelId="{CF1AC2D7-79CD-463D-9B7E-3288A4A3C61E}">
      <dgm:prSet phldrT="[Text]" custT="1"/>
      <dgm:spPr>
        <a:noFill/>
        <a:ln>
          <a:noFill/>
        </a:ln>
      </dgm:spPr>
      <dgm:t>
        <a:bodyPr lIns="180000"/>
        <a:lstStyle/>
        <a:p>
          <a:pPr>
            <a:lnSpc>
              <a:spcPct val="100000"/>
            </a:lnSpc>
          </a:pPr>
          <a:r>
            <a:rPr lang="fr-CH" sz="2400" noProof="0" dirty="0" smtClean="0">
              <a:solidFill>
                <a:schemeClr val="tx1"/>
              </a:solidFill>
            </a:rPr>
            <a:t>Information du public</a:t>
          </a:r>
          <a:endParaRPr lang="fr-CH" sz="2400" noProof="0" dirty="0">
            <a:solidFill>
              <a:schemeClr val="tx1"/>
            </a:solidFill>
          </a:endParaRPr>
        </a:p>
      </dgm:t>
    </dgm:pt>
    <dgm:pt modelId="{DF8047E4-933B-4680-9CCC-8BB7F357B6D0}" type="parTrans" cxnId="{322A8A62-5667-4C5E-965C-BFAFC89224B1}">
      <dgm:prSet/>
      <dgm:spPr/>
      <dgm:t>
        <a:bodyPr/>
        <a:lstStyle/>
        <a:p>
          <a:endParaRPr lang="fr-CH" sz="1800" noProof="0" dirty="0"/>
        </a:p>
      </dgm:t>
    </dgm:pt>
    <dgm:pt modelId="{3DA091C7-0224-49AC-A02D-88DF338BF676}" type="sibTrans" cxnId="{322A8A62-5667-4C5E-965C-BFAFC89224B1}">
      <dgm:prSet/>
      <dgm:spPr/>
      <dgm:t>
        <a:bodyPr/>
        <a:lstStyle/>
        <a:p>
          <a:endParaRPr lang="fr-CH" sz="1800" noProof="0" dirty="0"/>
        </a:p>
      </dgm:t>
    </dgm:pt>
    <dgm:pt modelId="{54835361-B5A2-4F48-B210-446B135E226A}">
      <dgm:prSet phldrT="[Text]" custT="1"/>
      <dgm:spPr>
        <a:noFill/>
        <a:ln>
          <a:noFill/>
        </a:ln>
      </dgm:spPr>
      <dgm:t>
        <a:bodyPr lIns="180000"/>
        <a:lstStyle/>
        <a:p>
          <a:pPr>
            <a:lnSpc>
              <a:spcPct val="100000"/>
            </a:lnSpc>
          </a:pPr>
          <a:r>
            <a:rPr lang="fr-CH" sz="2400" noProof="0" dirty="0" smtClean="0">
              <a:solidFill>
                <a:schemeClr val="tx1"/>
              </a:solidFill>
            </a:rPr>
            <a:t>Multiples voix, un même message</a:t>
          </a:r>
          <a:endParaRPr lang="fr-CH" sz="2400" noProof="0" dirty="0">
            <a:solidFill>
              <a:schemeClr val="tx1"/>
            </a:solidFill>
          </a:endParaRPr>
        </a:p>
      </dgm:t>
    </dgm:pt>
    <dgm:pt modelId="{F415C66E-F741-43AE-A4BF-A9D786F807D8}" type="parTrans" cxnId="{FA04B73C-AD13-4EDC-83BC-8E47114FAF09}">
      <dgm:prSet/>
      <dgm:spPr/>
      <dgm:t>
        <a:bodyPr/>
        <a:lstStyle/>
        <a:p>
          <a:endParaRPr lang="fr-CH" sz="1800" noProof="0" dirty="0"/>
        </a:p>
      </dgm:t>
    </dgm:pt>
    <dgm:pt modelId="{273E673B-CCA8-41EE-9303-BF01CAFAFE89}" type="sibTrans" cxnId="{FA04B73C-AD13-4EDC-83BC-8E47114FAF09}">
      <dgm:prSet/>
      <dgm:spPr/>
      <dgm:t>
        <a:bodyPr/>
        <a:lstStyle/>
        <a:p>
          <a:endParaRPr lang="fr-CH" sz="1800" noProof="0" dirty="0"/>
        </a:p>
      </dgm:t>
    </dgm:pt>
    <dgm:pt modelId="{2A228AD0-3CA2-4986-AC07-EA370304B0D4}">
      <dgm:prSet phldrT="[Text]" custT="1"/>
      <dgm:spPr>
        <a:noFill/>
        <a:ln>
          <a:noFill/>
        </a:ln>
      </dgm:spPr>
      <dgm:t>
        <a:bodyPr lIns="180000"/>
        <a:lstStyle/>
        <a:p>
          <a:pPr>
            <a:lnSpc>
              <a:spcPct val="90000"/>
            </a:lnSpc>
          </a:pPr>
          <a:r>
            <a:rPr lang="fr-CH" sz="2400" noProof="0" dirty="0" smtClean="0">
              <a:solidFill>
                <a:schemeClr val="tx1"/>
              </a:solidFill>
            </a:rPr>
            <a:t>Soutien des différents acteurs (politique, assurances, H+, SAMW, BAG, SNF…)</a:t>
          </a:r>
          <a:br>
            <a:rPr lang="fr-CH" sz="2400" noProof="0" dirty="0" smtClean="0">
              <a:solidFill>
                <a:schemeClr val="tx1"/>
              </a:solidFill>
            </a:rPr>
          </a:br>
          <a:r>
            <a:rPr lang="fr-CH" sz="2400" noProof="0" dirty="0" smtClean="0">
              <a:solidFill>
                <a:schemeClr val="tx1"/>
              </a:solidFill>
            </a:rPr>
            <a:t>pour le soutien financier et favoriser l’adoption</a:t>
          </a:r>
          <a:endParaRPr lang="fr-CH" sz="2400" noProof="0" dirty="0">
            <a:solidFill>
              <a:schemeClr val="tx1"/>
            </a:solidFill>
          </a:endParaRPr>
        </a:p>
      </dgm:t>
    </dgm:pt>
    <dgm:pt modelId="{30BF6875-D93E-43B1-AA52-2DE97E62884A}" type="parTrans" cxnId="{9E6321A0-EF63-4675-BA45-A0FA69A6F0D2}">
      <dgm:prSet/>
      <dgm:spPr/>
      <dgm:t>
        <a:bodyPr/>
        <a:lstStyle/>
        <a:p>
          <a:endParaRPr lang="fr-CH" sz="1800" noProof="0" dirty="0"/>
        </a:p>
      </dgm:t>
    </dgm:pt>
    <dgm:pt modelId="{428155B8-C0B4-4BE1-B6C5-C3FF999E0578}" type="sibTrans" cxnId="{9E6321A0-EF63-4675-BA45-A0FA69A6F0D2}">
      <dgm:prSet/>
      <dgm:spPr/>
      <dgm:t>
        <a:bodyPr/>
        <a:lstStyle/>
        <a:p>
          <a:endParaRPr lang="fr-CH" sz="1800" noProof="0" dirty="0"/>
        </a:p>
      </dgm:t>
    </dgm:pt>
    <dgm:pt modelId="{14E5F4E1-4023-4113-9EC4-6D1A584314A0}">
      <dgm:prSet phldrT="[Text]" custT="1"/>
      <dgm:spPr>
        <a:noFill/>
        <a:ln>
          <a:noFill/>
        </a:ln>
      </dgm:spPr>
      <dgm:t>
        <a:bodyPr lIns="180000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fr-CH" sz="2400" noProof="0" dirty="0" smtClean="0">
              <a:solidFill>
                <a:schemeClr val="tx1"/>
              </a:solidFill>
            </a:rPr>
            <a:t>Soutien des sociétés médicales et </a:t>
          </a:r>
          <a:br>
            <a:rPr lang="fr-CH" sz="2400" noProof="0" dirty="0" smtClean="0">
              <a:solidFill>
                <a:schemeClr val="tx1"/>
              </a:solidFill>
            </a:rPr>
          </a:br>
          <a:r>
            <a:rPr lang="fr-CH" sz="2400" noProof="0" dirty="0" smtClean="0">
              <a:solidFill>
                <a:schemeClr val="tx1"/>
              </a:solidFill>
            </a:rPr>
            <a:t>des hôpitaux</a:t>
          </a:r>
          <a:endParaRPr lang="fr-CH" sz="2400" noProof="0" dirty="0">
            <a:solidFill>
              <a:schemeClr val="tx1"/>
            </a:solidFill>
          </a:endParaRPr>
        </a:p>
      </dgm:t>
    </dgm:pt>
    <dgm:pt modelId="{CE9FFDD3-C218-45EA-8B4B-BEC2843C40BC}" type="parTrans" cxnId="{FAB59EED-C2AD-4ADC-AC4B-096628B40574}">
      <dgm:prSet/>
      <dgm:spPr/>
      <dgm:t>
        <a:bodyPr/>
        <a:lstStyle/>
        <a:p>
          <a:endParaRPr lang="fr-CH" noProof="0" dirty="0"/>
        </a:p>
      </dgm:t>
    </dgm:pt>
    <dgm:pt modelId="{493235D7-72FD-434D-98E8-C64DEA9507B7}" type="sibTrans" cxnId="{FAB59EED-C2AD-4ADC-AC4B-096628B40574}">
      <dgm:prSet/>
      <dgm:spPr/>
      <dgm:t>
        <a:bodyPr/>
        <a:lstStyle/>
        <a:p>
          <a:endParaRPr lang="fr-CH" noProof="0" dirty="0"/>
        </a:p>
      </dgm:t>
    </dgm:pt>
    <dgm:pt modelId="{0EDF25DE-A6B7-4E26-8DFF-B6DD6A3AF483}" type="pres">
      <dgm:prSet presAssocID="{898FA446-8D81-4F3F-9E6B-16A27E8DD5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00BC2EB-55C2-4CA0-9C0B-55F5F336E8C0}" type="pres">
      <dgm:prSet presAssocID="{6C7E874F-B1FD-4D1A-AF57-764EE7D98050}" presName="linNode" presStyleCnt="0"/>
      <dgm:spPr/>
    </dgm:pt>
    <dgm:pt modelId="{58E0FF0B-0623-4D38-89F4-064D933400C8}" type="pres">
      <dgm:prSet presAssocID="{6C7E874F-B1FD-4D1A-AF57-764EE7D98050}" presName="parentText" presStyleLbl="node1" presStyleIdx="0" presStyleCnt="4" custScaleX="84428" custScaleY="122033" custLinFactNeighborX="-30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9F8B3-335A-4F44-915F-52F94A917515}" type="pres">
      <dgm:prSet presAssocID="{6C7E874F-B1FD-4D1A-AF57-764EE7D98050}" presName="descendantText" presStyleLbl="alignAccFollowNode1" presStyleIdx="0" presStyleCnt="4" custScaleX="121620" custLinFactNeighborX="324" custLinFactNeighborY="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03A4-23BA-4288-B900-575AE7D9C799}" type="pres">
      <dgm:prSet presAssocID="{C16EC860-3B74-41C9-995C-F900C4D1F4E2}" presName="sp" presStyleCnt="0"/>
      <dgm:spPr/>
    </dgm:pt>
    <dgm:pt modelId="{2F1565E3-E75B-49CB-8990-F257BFDC0EA2}" type="pres">
      <dgm:prSet presAssocID="{51C55FD6-254D-4305-8FC7-186723BC4EA4}" presName="linNode" presStyleCnt="0"/>
      <dgm:spPr/>
    </dgm:pt>
    <dgm:pt modelId="{4619C028-E5CE-41F1-B3C3-CF0CF48638C2}" type="pres">
      <dgm:prSet presAssocID="{51C55FD6-254D-4305-8FC7-186723BC4EA4}" presName="parentText" presStyleLbl="node1" presStyleIdx="1" presStyleCnt="4" custScaleX="82627" custLinFactNeighborX="-30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25D72-20EA-4519-96F0-DC561089E93A}" type="pres">
      <dgm:prSet presAssocID="{51C55FD6-254D-4305-8FC7-186723BC4EA4}" presName="descendantText" presStyleLbl="alignAccFollowNode1" presStyleIdx="1" presStyleCnt="4" custScaleX="118976" custLinFactNeighborX="-5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1748998-3486-43EE-8E5C-79A5D3D7E606}" type="pres">
      <dgm:prSet presAssocID="{5EA73D9D-4AED-42BA-ACCC-8F99367CC6F4}" presName="sp" presStyleCnt="0"/>
      <dgm:spPr/>
    </dgm:pt>
    <dgm:pt modelId="{872F3F9C-4739-46D3-B658-381830A2C9AC}" type="pres">
      <dgm:prSet presAssocID="{E60E5FDA-134D-4602-959D-9F757DAFCDF9}" presName="linNode" presStyleCnt="0"/>
      <dgm:spPr/>
    </dgm:pt>
    <dgm:pt modelId="{BFC6CC04-8D90-4575-90FE-823C74BBE6AB}" type="pres">
      <dgm:prSet presAssocID="{E60E5FDA-134D-4602-959D-9F757DAFCDF9}" presName="parentText" presStyleLbl="node1" presStyleIdx="2" presStyleCnt="4" custScaleX="78027" custLinFactNeighborX="-308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10DA78-7B68-40C6-BD70-3F4BA06DE7BC}" type="pres">
      <dgm:prSet presAssocID="{E60E5FDA-134D-4602-959D-9F757DAFCDF9}" presName="descendantText" presStyleLbl="alignAccFollowNode1" presStyleIdx="2" presStyleCnt="4" custScaleX="102968" custLinFactNeighborX="-172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5CEDBF-6358-4C15-8FCC-22592D147886}" type="pres">
      <dgm:prSet presAssocID="{83109FE4-E37A-4604-91B8-00EE4FA3EB06}" presName="sp" presStyleCnt="0"/>
      <dgm:spPr/>
    </dgm:pt>
    <dgm:pt modelId="{81B2C82D-9F53-4259-AF5E-171678F91FA0}" type="pres">
      <dgm:prSet presAssocID="{8C0B3027-30B1-4E99-9D29-0533C07AED07}" presName="linNode" presStyleCnt="0"/>
      <dgm:spPr/>
    </dgm:pt>
    <dgm:pt modelId="{4BB4D37E-0789-41AD-B1EA-52B0B33716FC}" type="pres">
      <dgm:prSet presAssocID="{8C0B3027-30B1-4E99-9D29-0533C07AED07}" presName="parentText" presStyleLbl="node1" presStyleIdx="3" presStyleCnt="4" custScaleX="78027" custScaleY="116952" custLinFactNeighborX="-30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CAE1A-5A54-47CC-A421-133C9D88C267}" type="pres">
      <dgm:prSet presAssocID="{8C0B3027-30B1-4E99-9D29-0533C07AED07}" presName="descendantText" presStyleLbl="alignAccFollowNode1" presStyleIdx="3" presStyleCnt="4" custScaleX="110920" custLinFactNeighborX="-2734" custLinFactNeighborY="1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321A0-EF63-4675-BA45-A0FA69A6F0D2}" srcId="{8C0B3027-30B1-4E99-9D29-0533C07AED07}" destId="{2A228AD0-3CA2-4986-AC07-EA370304B0D4}" srcOrd="0" destOrd="0" parTransId="{30BF6875-D93E-43B1-AA52-2DE97E62884A}" sibTransId="{428155B8-C0B4-4BE1-B6C5-C3FF999E0578}"/>
    <dgm:cxn modelId="{7104EA6D-682C-4C47-8A99-8B45F695A450}" type="presOf" srcId="{1A821417-6ECD-4AFE-9849-6B18B296518A}" destId="{1F09F8B3-335A-4F44-915F-52F94A917515}" srcOrd="0" destOrd="0" presId="urn:microsoft.com/office/officeart/2005/8/layout/vList5"/>
    <dgm:cxn modelId="{72F7EEE4-C88E-4D42-BBE6-5C932E62687A}" srcId="{898FA446-8D81-4F3F-9E6B-16A27E8DD512}" destId="{8C0B3027-30B1-4E99-9D29-0533C07AED07}" srcOrd="3" destOrd="0" parTransId="{CB00DF0D-5753-4688-98A0-E033B0C6D5D9}" sibTransId="{ED982C98-9636-416D-979C-AE2C9978CEA0}"/>
    <dgm:cxn modelId="{4453F239-5B9E-4A69-8969-D89D4CCCD25E}" type="presOf" srcId="{E60E5FDA-134D-4602-959D-9F757DAFCDF9}" destId="{BFC6CC04-8D90-4575-90FE-823C74BBE6AB}" srcOrd="0" destOrd="0" presId="urn:microsoft.com/office/officeart/2005/8/layout/vList5"/>
    <dgm:cxn modelId="{BA93E144-93F8-4703-996F-30133D81E775}" srcId="{898FA446-8D81-4F3F-9E6B-16A27E8DD512}" destId="{6C7E874F-B1FD-4D1A-AF57-764EE7D98050}" srcOrd="0" destOrd="0" parTransId="{C00916FE-DFB8-4C53-9E46-AAE98C65D0B5}" sibTransId="{C16EC860-3B74-41C9-995C-F900C4D1F4E2}"/>
    <dgm:cxn modelId="{5B5AFFC7-591B-4F83-B06C-98AECB9B79DB}" type="presOf" srcId="{54835361-B5A2-4F48-B210-446B135E226A}" destId="{7910DA78-7B68-40C6-BD70-3F4BA06DE7BC}" srcOrd="0" destOrd="1" presId="urn:microsoft.com/office/officeart/2005/8/layout/vList5"/>
    <dgm:cxn modelId="{11CBAA3D-8B51-4006-B2CF-B2428719B911}" type="presOf" srcId="{315B1C3A-7F2D-4E63-88DD-17652B1B199E}" destId="{F2725D72-20EA-4519-96F0-DC561089E93A}" srcOrd="0" destOrd="1" presId="urn:microsoft.com/office/officeart/2005/8/layout/vList5"/>
    <dgm:cxn modelId="{4254FBE9-ACB1-4B2B-B4E0-8EF7B973B0DA}" srcId="{51C55FD6-254D-4305-8FC7-186723BC4EA4}" destId="{717E9E22-7426-4783-AEAE-BB641338D0C0}" srcOrd="0" destOrd="0" parTransId="{FAD7B918-0EB5-4184-B43D-B8319BCB4D8E}" sibTransId="{86FABB0F-FEAB-4909-A8B2-C3B798CB708A}"/>
    <dgm:cxn modelId="{F5DC767E-EF8B-4E41-B6A4-ABCC830705B9}" srcId="{898FA446-8D81-4F3F-9E6B-16A27E8DD512}" destId="{51C55FD6-254D-4305-8FC7-186723BC4EA4}" srcOrd="1" destOrd="0" parTransId="{24AAB271-0BBB-4442-B7F3-F9B230D1D801}" sibTransId="{5EA73D9D-4AED-42BA-ACCC-8F99367CC6F4}"/>
    <dgm:cxn modelId="{4BEAEFF7-8763-4C58-A7A5-EC27190EFCBC}" type="presOf" srcId="{717E9E22-7426-4783-AEAE-BB641338D0C0}" destId="{F2725D72-20EA-4519-96F0-DC561089E93A}" srcOrd="0" destOrd="0" presId="urn:microsoft.com/office/officeart/2005/8/layout/vList5"/>
    <dgm:cxn modelId="{BE7D95B1-6AD7-468F-A63C-22735CA6511E}" srcId="{6C7E874F-B1FD-4D1A-AF57-764EE7D98050}" destId="{1A821417-6ECD-4AFE-9849-6B18B296518A}" srcOrd="0" destOrd="0" parTransId="{D00DFFC4-8C22-4AA2-95D3-F9BE5E6DAED0}" sibTransId="{D31AE464-0FDD-40F4-96A6-09E1EB0931E6}"/>
    <dgm:cxn modelId="{B6FDAA74-68A0-4D7C-8DC5-E99D02F5F31B}" type="presOf" srcId="{14E5F4E1-4023-4113-9EC4-6D1A584314A0}" destId="{1F09F8B3-335A-4F44-915F-52F94A917515}" srcOrd="0" destOrd="1" presId="urn:microsoft.com/office/officeart/2005/8/layout/vList5"/>
    <dgm:cxn modelId="{322A8A62-5667-4C5E-965C-BFAFC89224B1}" srcId="{E60E5FDA-134D-4602-959D-9F757DAFCDF9}" destId="{CF1AC2D7-79CD-463D-9B7E-3288A4A3C61E}" srcOrd="0" destOrd="0" parTransId="{DF8047E4-933B-4680-9CCC-8BB7F357B6D0}" sibTransId="{3DA091C7-0224-49AC-A02D-88DF338BF676}"/>
    <dgm:cxn modelId="{96DE0D65-DB48-4EDD-9DC9-A1F6DD001CA8}" srcId="{51C55FD6-254D-4305-8FC7-186723BC4EA4}" destId="{315B1C3A-7F2D-4E63-88DD-17652B1B199E}" srcOrd="1" destOrd="0" parTransId="{3D0870FF-B7F6-4D68-984B-0A0D4FEF6688}" sibTransId="{51293A78-864F-4CA6-93C4-F0E9D2883F7A}"/>
    <dgm:cxn modelId="{FAB59EED-C2AD-4ADC-AC4B-096628B40574}" srcId="{6C7E874F-B1FD-4D1A-AF57-764EE7D98050}" destId="{14E5F4E1-4023-4113-9EC4-6D1A584314A0}" srcOrd="1" destOrd="0" parTransId="{CE9FFDD3-C218-45EA-8B4B-BEC2843C40BC}" sibTransId="{493235D7-72FD-434D-98E8-C64DEA9507B7}"/>
    <dgm:cxn modelId="{2A8BA5DB-9A69-4B42-B493-E33D09BDF42C}" type="presOf" srcId="{CF1AC2D7-79CD-463D-9B7E-3288A4A3C61E}" destId="{7910DA78-7B68-40C6-BD70-3F4BA06DE7BC}" srcOrd="0" destOrd="0" presId="urn:microsoft.com/office/officeart/2005/8/layout/vList5"/>
    <dgm:cxn modelId="{0483415D-D016-4356-B1B5-2B7B524BC363}" type="presOf" srcId="{6C7E874F-B1FD-4D1A-AF57-764EE7D98050}" destId="{58E0FF0B-0623-4D38-89F4-064D933400C8}" srcOrd="0" destOrd="0" presId="urn:microsoft.com/office/officeart/2005/8/layout/vList5"/>
    <dgm:cxn modelId="{EDA023EA-080A-4BC4-AB1C-6F6B57F26A43}" type="presOf" srcId="{2A228AD0-3CA2-4986-AC07-EA370304B0D4}" destId="{B95CAE1A-5A54-47CC-A421-133C9D88C267}" srcOrd="0" destOrd="0" presId="urn:microsoft.com/office/officeart/2005/8/layout/vList5"/>
    <dgm:cxn modelId="{E1482E2C-70F2-42CA-8D3B-D384CA99CDD4}" type="presOf" srcId="{898FA446-8D81-4F3F-9E6B-16A27E8DD512}" destId="{0EDF25DE-A6B7-4E26-8DFF-B6DD6A3AF483}" srcOrd="0" destOrd="0" presId="urn:microsoft.com/office/officeart/2005/8/layout/vList5"/>
    <dgm:cxn modelId="{FA04B73C-AD13-4EDC-83BC-8E47114FAF09}" srcId="{E60E5FDA-134D-4602-959D-9F757DAFCDF9}" destId="{54835361-B5A2-4F48-B210-446B135E226A}" srcOrd="1" destOrd="0" parTransId="{F415C66E-F741-43AE-A4BF-A9D786F807D8}" sibTransId="{273E673B-CCA8-41EE-9303-BF01CAFAFE89}"/>
    <dgm:cxn modelId="{3F7CD423-4709-4D7E-9B31-000C2730BA9F}" srcId="{898FA446-8D81-4F3F-9E6B-16A27E8DD512}" destId="{E60E5FDA-134D-4602-959D-9F757DAFCDF9}" srcOrd="2" destOrd="0" parTransId="{9C391625-22D1-48F2-B57B-0B8A615DF373}" sibTransId="{83109FE4-E37A-4604-91B8-00EE4FA3EB06}"/>
    <dgm:cxn modelId="{5FE0EB17-8767-4EEE-B8AB-8835EB99F7CA}" type="presOf" srcId="{8C0B3027-30B1-4E99-9D29-0533C07AED07}" destId="{4BB4D37E-0789-41AD-B1EA-52B0B33716FC}" srcOrd="0" destOrd="0" presId="urn:microsoft.com/office/officeart/2005/8/layout/vList5"/>
    <dgm:cxn modelId="{7590AE8D-F888-4F51-9967-B23E307E5FAF}" type="presOf" srcId="{51C55FD6-254D-4305-8FC7-186723BC4EA4}" destId="{4619C028-E5CE-41F1-B3C3-CF0CF48638C2}" srcOrd="0" destOrd="0" presId="urn:microsoft.com/office/officeart/2005/8/layout/vList5"/>
    <dgm:cxn modelId="{EA3D02FE-CFD0-4BAC-9172-0985D717D8C2}" type="presParOf" srcId="{0EDF25DE-A6B7-4E26-8DFF-B6DD6A3AF483}" destId="{700BC2EB-55C2-4CA0-9C0B-55F5F336E8C0}" srcOrd="0" destOrd="0" presId="urn:microsoft.com/office/officeart/2005/8/layout/vList5"/>
    <dgm:cxn modelId="{494DC095-728C-4E9E-ABB4-5BB48597BB28}" type="presParOf" srcId="{700BC2EB-55C2-4CA0-9C0B-55F5F336E8C0}" destId="{58E0FF0B-0623-4D38-89F4-064D933400C8}" srcOrd="0" destOrd="0" presId="urn:microsoft.com/office/officeart/2005/8/layout/vList5"/>
    <dgm:cxn modelId="{6A9F615B-D23A-4310-9910-3BAFD1AFACE6}" type="presParOf" srcId="{700BC2EB-55C2-4CA0-9C0B-55F5F336E8C0}" destId="{1F09F8B3-335A-4F44-915F-52F94A917515}" srcOrd="1" destOrd="0" presId="urn:microsoft.com/office/officeart/2005/8/layout/vList5"/>
    <dgm:cxn modelId="{F827E12E-7445-42FB-8026-AA2B14AE9928}" type="presParOf" srcId="{0EDF25DE-A6B7-4E26-8DFF-B6DD6A3AF483}" destId="{B8B103A4-23BA-4288-B900-575AE7D9C799}" srcOrd="1" destOrd="0" presId="urn:microsoft.com/office/officeart/2005/8/layout/vList5"/>
    <dgm:cxn modelId="{A63F05C0-18C0-4DC5-80FD-12B88F2EB566}" type="presParOf" srcId="{0EDF25DE-A6B7-4E26-8DFF-B6DD6A3AF483}" destId="{2F1565E3-E75B-49CB-8990-F257BFDC0EA2}" srcOrd="2" destOrd="0" presId="urn:microsoft.com/office/officeart/2005/8/layout/vList5"/>
    <dgm:cxn modelId="{8C085E79-A5CC-45A1-BAC9-E5DCB33D6632}" type="presParOf" srcId="{2F1565E3-E75B-49CB-8990-F257BFDC0EA2}" destId="{4619C028-E5CE-41F1-B3C3-CF0CF48638C2}" srcOrd="0" destOrd="0" presId="urn:microsoft.com/office/officeart/2005/8/layout/vList5"/>
    <dgm:cxn modelId="{EDEB59C0-26AF-4F4E-8D56-87E75C0B187C}" type="presParOf" srcId="{2F1565E3-E75B-49CB-8990-F257BFDC0EA2}" destId="{F2725D72-20EA-4519-96F0-DC561089E93A}" srcOrd="1" destOrd="0" presId="urn:microsoft.com/office/officeart/2005/8/layout/vList5"/>
    <dgm:cxn modelId="{424BA72D-7B19-4CB6-A86A-3FD47DEDF3CE}" type="presParOf" srcId="{0EDF25DE-A6B7-4E26-8DFF-B6DD6A3AF483}" destId="{E1748998-3486-43EE-8E5C-79A5D3D7E606}" srcOrd="3" destOrd="0" presId="urn:microsoft.com/office/officeart/2005/8/layout/vList5"/>
    <dgm:cxn modelId="{84C5B0B1-D5F1-4F3A-B9A5-F7F74EDB18FA}" type="presParOf" srcId="{0EDF25DE-A6B7-4E26-8DFF-B6DD6A3AF483}" destId="{872F3F9C-4739-46D3-B658-381830A2C9AC}" srcOrd="4" destOrd="0" presId="urn:microsoft.com/office/officeart/2005/8/layout/vList5"/>
    <dgm:cxn modelId="{6BEC76F1-AABA-4AD0-9FF4-58680565EC26}" type="presParOf" srcId="{872F3F9C-4739-46D3-B658-381830A2C9AC}" destId="{BFC6CC04-8D90-4575-90FE-823C74BBE6AB}" srcOrd="0" destOrd="0" presId="urn:microsoft.com/office/officeart/2005/8/layout/vList5"/>
    <dgm:cxn modelId="{04189F1A-A6AE-4AA9-A4D0-3DDF0F9E2F31}" type="presParOf" srcId="{872F3F9C-4739-46D3-B658-381830A2C9AC}" destId="{7910DA78-7B68-40C6-BD70-3F4BA06DE7BC}" srcOrd="1" destOrd="0" presId="urn:microsoft.com/office/officeart/2005/8/layout/vList5"/>
    <dgm:cxn modelId="{1DCF552E-0CDC-4F7D-B314-8ED614139D03}" type="presParOf" srcId="{0EDF25DE-A6B7-4E26-8DFF-B6DD6A3AF483}" destId="{435CEDBF-6358-4C15-8FCC-22592D147886}" srcOrd="5" destOrd="0" presId="urn:microsoft.com/office/officeart/2005/8/layout/vList5"/>
    <dgm:cxn modelId="{F814415D-377D-4DDA-8F44-00254E3CBB70}" type="presParOf" srcId="{0EDF25DE-A6B7-4E26-8DFF-B6DD6A3AF483}" destId="{81B2C82D-9F53-4259-AF5E-171678F91FA0}" srcOrd="6" destOrd="0" presId="urn:microsoft.com/office/officeart/2005/8/layout/vList5"/>
    <dgm:cxn modelId="{AF56D46E-6D76-4B96-A93D-97F3E32CF4DA}" type="presParOf" srcId="{81B2C82D-9F53-4259-AF5E-171678F91FA0}" destId="{4BB4D37E-0789-41AD-B1EA-52B0B33716FC}" srcOrd="0" destOrd="0" presId="urn:microsoft.com/office/officeart/2005/8/layout/vList5"/>
    <dgm:cxn modelId="{80018D6C-28DD-4026-B3BA-0C2AB888F066}" type="presParOf" srcId="{81B2C82D-9F53-4259-AF5E-171678F91FA0}" destId="{B95CAE1A-5A54-47CC-A421-133C9D88C2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F8B3-335A-4F44-915F-52F94A917515}">
      <dsp:nvSpPr>
        <dsp:cNvPr id="0" name=""/>
        <dsp:cNvSpPr/>
      </dsp:nvSpPr>
      <dsp:spPr>
        <a:xfrm rot="5400000">
          <a:off x="5100242" y="-2413533"/>
          <a:ext cx="913376" cy="6239050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400" kern="1200" noProof="0" dirty="0" smtClean="0">
              <a:solidFill>
                <a:schemeClr val="tx1"/>
              </a:solidFill>
            </a:rPr>
            <a:t>Développement de listes/projets de recherche et d’évaluation</a:t>
          </a:r>
          <a:endParaRPr lang="fr-CH" sz="2400" kern="1200" noProof="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CH" sz="2400" kern="1200" noProof="0" dirty="0" smtClean="0">
              <a:solidFill>
                <a:schemeClr val="tx1"/>
              </a:solidFill>
            </a:rPr>
            <a:t>Soutien des sociétés médicales et </a:t>
          </a:r>
          <a:br>
            <a:rPr lang="fr-CH" sz="2400" kern="1200" noProof="0" dirty="0" smtClean="0">
              <a:solidFill>
                <a:schemeClr val="tx1"/>
              </a:solidFill>
            </a:rPr>
          </a:br>
          <a:r>
            <a:rPr lang="fr-CH" sz="2400" kern="1200" noProof="0" dirty="0" smtClean="0">
              <a:solidFill>
                <a:schemeClr val="tx1"/>
              </a:solidFill>
            </a:rPr>
            <a:t>des hôpitaux</a:t>
          </a:r>
          <a:endParaRPr lang="fr-CH" sz="2400" kern="1200" noProof="0" dirty="0">
            <a:solidFill>
              <a:schemeClr val="tx1"/>
            </a:solidFill>
          </a:endParaRPr>
        </a:p>
      </dsp:txBody>
      <dsp:txXfrm rot="-5400000">
        <a:off x="2437406" y="293890"/>
        <a:ext cx="6194463" cy="824202"/>
      </dsp:txXfrm>
    </dsp:sp>
    <dsp:sp modelId="{58E0FF0B-0623-4D38-89F4-064D933400C8}">
      <dsp:nvSpPr>
        <dsp:cNvPr id="0" name=""/>
        <dsp:cNvSpPr/>
      </dsp:nvSpPr>
      <dsp:spPr>
        <a:xfrm>
          <a:off x="0" y="667"/>
          <a:ext cx="2436253" cy="139327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noProof="0" dirty="0" smtClean="0"/>
            <a:t>Médecins/ Soignants</a:t>
          </a:r>
          <a:endParaRPr lang="fr-CH" sz="2800" kern="1200" noProof="0" dirty="0"/>
        </a:p>
      </dsp:txBody>
      <dsp:txXfrm>
        <a:off x="68014" y="68681"/>
        <a:ext cx="2300225" cy="1257247"/>
      </dsp:txXfrm>
    </dsp:sp>
    <dsp:sp modelId="{F2725D72-20EA-4519-96F0-DC561089E93A}">
      <dsp:nvSpPr>
        <dsp:cNvPr id="0" name=""/>
        <dsp:cNvSpPr/>
      </dsp:nvSpPr>
      <dsp:spPr>
        <a:xfrm rot="5400000">
          <a:off x="5083303" y="-1097561"/>
          <a:ext cx="913376" cy="6238902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400" kern="1200" noProof="0" dirty="0" smtClean="0">
              <a:solidFill>
                <a:schemeClr val="tx1"/>
              </a:solidFill>
            </a:rPr>
            <a:t>Matériel pour les patients</a:t>
          </a:r>
          <a:endParaRPr lang="fr-CH" sz="2400" kern="1200" noProof="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400" kern="1200" noProof="0" dirty="0" smtClean="0">
              <a:solidFill>
                <a:schemeClr val="tx1"/>
              </a:solidFill>
            </a:rPr>
            <a:t>Soutien des associations de patients/ consommateurs</a:t>
          </a:r>
          <a:endParaRPr lang="fr-CH" sz="2400" kern="1200" noProof="0" dirty="0">
            <a:solidFill>
              <a:schemeClr val="tx1"/>
            </a:solidFill>
          </a:endParaRPr>
        </a:p>
      </dsp:txBody>
      <dsp:txXfrm rot="-5400000">
        <a:off x="2420541" y="1609788"/>
        <a:ext cx="6194315" cy="824202"/>
      </dsp:txXfrm>
    </dsp:sp>
    <dsp:sp modelId="{4619C028-E5CE-41F1-B3C3-CF0CF48638C2}">
      <dsp:nvSpPr>
        <dsp:cNvPr id="0" name=""/>
        <dsp:cNvSpPr/>
      </dsp:nvSpPr>
      <dsp:spPr>
        <a:xfrm>
          <a:off x="0" y="1451029"/>
          <a:ext cx="2437212" cy="11417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noProof="0" dirty="0" smtClean="0"/>
            <a:t>Patients</a:t>
          </a:r>
          <a:endParaRPr lang="fr-CH" sz="2800" kern="1200" noProof="0" dirty="0"/>
        </a:p>
      </dsp:txBody>
      <dsp:txXfrm>
        <a:off x="55734" y="1506763"/>
        <a:ext cx="2325744" cy="1030252"/>
      </dsp:txXfrm>
    </dsp:sp>
    <dsp:sp modelId="{7910DA78-7B68-40C6-BD70-3F4BA06DE7BC}">
      <dsp:nvSpPr>
        <dsp:cNvPr id="0" name=""/>
        <dsp:cNvSpPr/>
      </dsp:nvSpPr>
      <dsp:spPr>
        <a:xfrm rot="5400000">
          <a:off x="4785758" y="361825"/>
          <a:ext cx="913376" cy="5717742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400" kern="1200" noProof="0" dirty="0" smtClean="0">
              <a:solidFill>
                <a:schemeClr val="tx1"/>
              </a:solidFill>
            </a:rPr>
            <a:t>Information du public</a:t>
          </a:r>
          <a:endParaRPr lang="fr-CH" sz="2400" kern="1200" noProof="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400" kern="1200" noProof="0" dirty="0" smtClean="0">
              <a:solidFill>
                <a:schemeClr val="tx1"/>
              </a:solidFill>
            </a:rPr>
            <a:t>Multiples voix, un même message</a:t>
          </a:r>
          <a:endParaRPr lang="fr-CH" sz="2400" kern="1200" noProof="0" dirty="0">
            <a:solidFill>
              <a:schemeClr val="tx1"/>
            </a:solidFill>
          </a:endParaRPr>
        </a:p>
      </dsp:txBody>
      <dsp:txXfrm rot="-5400000">
        <a:off x="2383576" y="2808595"/>
        <a:ext cx="5673155" cy="824202"/>
      </dsp:txXfrm>
    </dsp:sp>
    <dsp:sp modelId="{BFC6CC04-8D90-4575-90FE-823C74BBE6AB}">
      <dsp:nvSpPr>
        <dsp:cNvPr id="0" name=""/>
        <dsp:cNvSpPr/>
      </dsp:nvSpPr>
      <dsp:spPr>
        <a:xfrm>
          <a:off x="0" y="2649836"/>
          <a:ext cx="2437192" cy="1141720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noProof="0" dirty="0" smtClean="0"/>
            <a:t>Médias</a:t>
          </a:r>
          <a:endParaRPr lang="fr-CH" sz="2800" kern="1200" noProof="0" dirty="0"/>
        </a:p>
      </dsp:txBody>
      <dsp:txXfrm>
        <a:off x="55734" y="2705570"/>
        <a:ext cx="2325724" cy="1030252"/>
      </dsp:txXfrm>
    </dsp:sp>
    <dsp:sp modelId="{B95CAE1A-5A54-47CC-A421-133C9D88C267}">
      <dsp:nvSpPr>
        <dsp:cNvPr id="0" name=""/>
        <dsp:cNvSpPr/>
      </dsp:nvSpPr>
      <dsp:spPr>
        <a:xfrm rot="5400000">
          <a:off x="4969629" y="1453218"/>
          <a:ext cx="913376" cy="6153297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400" kern="1200" noProof="0" dirty="0" smtClean="0">
              <a:solidFill>
                <a:schemeClr val="tx1"/>
              </a:solidFill>
            </a:rPr>
            <a:t>Soutien des différents acteurs (politique, assurances, H+, SAMW, BAG, SNF…)</a:t>
          </a:r>
          <a:br>
            <a:rPr lang="fr-CH" sz="2400" kern="1200" noProof="0" dirty="0" smtClean="0">
              <a:solidFill>
                <a:schemeClr val="tx1"/>
              </a:solidFill>
            </a:rPr>
          </a:br>
          <a:r>
            <a:rPr lang="fr-CH" sz="2400" kern="1200" noProof="0" dirty="0" smtClean="0">
              <a:solidFill>
                <a:schemeClr val="tx1"/>
              </a:solidFill>
            </a:rPr>
            <a:t>pour le soutien financier et favoriser l’adoption</a:t>
          </a:r>
          <a:endParaRPr lang="fr-CH" sz="2400" kern="1200" noProof="0" dirty="0">
            <a:solidFill>
              <a:schemeClr val="tx1"/>
            </a:solidFill>
          </a:endParaRPr>
        </a:p>
      </dsp:txBody>
      <dsp:txXfrm rot="-5400000">
        <a:off x="2349669" y="4117766"/>
        <a:ext cx="6108710" cy="824202"/>
      </dsp:txXfrm>
    </dsp:sp>
    <dsp:sp modelId="{4BB4D37E-0789-41AD-B1EA-52B0B33716FC}">
      <dsp:nvSpPr>
        <dsp:cNvPr id="0" name=""/>
        <dsp:cNvSpPr/>
      </dsp:nvSpPr>
      <dsp:spPr>
        <a:xfrm>
          <a:off x="0" y="3848643"/>
          <a:ext cx="2434812" cy="1335265"/>
        </a:xfrm>
        <a:prstGeom prst="roundRect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noProof="0" dirty="0" err="1" smtClean="0"/>
            <a:t>Stakeholders</a:t>
          </a:r>
          <a:endParaRPr lang="fr-CH" sz="2800" kern="1200" noProof="0" dirty="0"/>
        </a:p>
      </dsp:txBody>
      <dsp:txXfrm>
        <a:off x="65182" y="3913825"/>
        <a:ext cx="2304448" cy="1204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353371" y="9242756"/>
            <a:ext cx="2177479" cy="4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09" tIns="46706" rIns="93409" bIns="46706" anchor="ctr"/>
          <a:lstStyle>
            <a:lvl1pPr defTabSz="771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71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71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71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71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C9381F9-FCAA-4F47-A54D-D222AF05D384}" type="slidenum">
              <a:rPr lang="fr-FR" altLang="fr-FR" sz="1400"/>
              <a:pPr algn="r"/>
              <a:t>‹Nr.›</a:t>
            </a:fld>
            <a:endParaRPr lang="fr-FR" altLang="fr-FR" sz="1400"/>
          </a:p>
        </p:txBody>
      </p:sp>
    </p:spTree>
    <p:extLst>
      <p:ext uri="{BB962C8B-B14F-4D97-AF65-F5344CB8AC3E}">
        <p14:creationId xmlns:p14="http://schemas.microsoft.com/office/powerpoint/2010/main" val="257849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4" y="-1586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6" tIns="0" rIns="19326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-1586"/>
            <a:ext cx="2946188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6" tIns="0" rIns="1932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49825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9" y="4715788"/>
            <a:ext cx="4985492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9" tIns="46706" rIns="93409" bIns="46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4" y="9431578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6" tIns="0" rIns="19326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578"/>
            <a:ext cx="2946188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6" tIns="0" rIns="19326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F310BF69-F163-4536-A942-DD6886A62F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7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9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9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9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9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98D0A3E-E190-4F15-B9FF-2D72106BADD9}" type="slidenum">
              <a:rPr lang="en-US" altLang="fr-FR" sz="1000" smtClean="0"/>
              <a:pPr/>
              <a:t>1</a:t>
            </a:fld>
            <a:endParaRPr lang="en-US" altLang="fr-FR" sz="10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9825" cy="3711575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fr-FR" alt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49300"/>
            <a:ext cx="4946650" cy="370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843CC-157F-4626-8422-D29150C3B3C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16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843CC-157F-4626-8422-D29150C3B3C1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3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A38E1-6D46-4C6A-BCF6-EEF952566162}" type="slidenum">
              <a:rPr lang="fr-FR" smtClean="0">
                <a:solidFill>
                  <a:srgbClr val="000000"/>
                </a:solidFill>
              </a:rPr>
              <a:pPr/>
              <a:t>12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798513"/>
            <a:ext cx="4613275" cy="3460750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9300"/>
            <a:ext cx="4949825" cy="3711575"/>
          </a:xfrm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ADCDB11-67B7-4EAF-9871-B905BCEF3F0D}" type="slidenum">
              <a:rPr lang="de-DE" altLang="en-US" sz="800" b="0" smtClean="0"/>
              <a:pPr/>
              <a:t>14</a:t>
            </a:fld>
            <a:endParaRPr lang="de-DE" altLang="en-US" sz="8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nibe.ch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nibe.ch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nibe.ch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  <p:pic>
        <p:nvPicPr>
          <p:cNvPr id="7" name="Picture 2" descr="Universität Bern">
            <a:hlinkClick r:id="rId2" tooltip="Startseite Portal Universität Ber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05" y="198505"/>
            <a:ext cx="1296144" cy="9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8" b="39916"/>
          <a:stretch/>
        </p:blipFill>
        <p:spPr bwMode="auto">
          <a:xfrm>
            <a:off x="251520" y="188641"/>
            <a:ext cx="726648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1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350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8919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1143001"/>
            <a:ext cx="8458200" cy="33855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7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pic>
        <p:nvPicPr>
          <p:cNvPr id="9" name="Picture 35" descr="logo_unibe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563" y="5197447"/>
            <a:ext cx="16335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BIHAM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b="39828"/>
          <a:stretch/>
        </p:blipFill>
        <p:spPr bwMode="auto">
          <a:xfrm>
            <a:off x="378946" y="5192351"/>
            <a:ext cx="805964" cy="12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172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10552"/>
            <a:ext cx="8382000" cy="513573"/>
          </a:xfrm>
        </p:spPr>
        <p:txBody>
          <a:bodyPr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249960"/>
            <a:ext cx="8382000" cy="4843336"/>
          </a:xfrm>
        </p:spPr>
        <p:txBody>
          <a:bodyPr/>
          <a:lstStyle>
            <a:lvl1pPr marL="223564" indent="-223564">
              <a:defRPr/>
            </a:lvl1pPr>
            <a:lvl2pPr marL="447128" indent="-223564">
              <a:buFont typeface="Arial" pitchFamily="34" charset="0"/>
              <a:buChar char="-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9670" y="6257942"/>
            <a:ext cx="8345239" cy="242887"/>
          </a:xfrm>
        </p:spPr>
        <p:txBody>
          <a:bodyPr/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43531" indent="0">
              <a:buNone/>
              <a:defRPr sz="1300">
                <a:solidFill>
                  <a:schemeClr val="tx2"/>
                </a:solidFill>
              </a:defRPr>
            </a:lvl2pPr>
            <a:lvl3pPr marL="684582" indent="0">
              <a:buNone/>
              <a:defRPr sz="1300">
                <a:solidFill>
                  <a:schemeClr val="tx2"/>
                </a:solidFill>
              </a:defRPr>
            </a:lvl3pPr>
            <a:lvl4pPr marL="979747" indent="0">
              <a:buNone/>
              <a:defRPr sz="1300">
                <a:solidFill>
                  <a:schemeClr val="tx2"/>
                </a:solidFill>
              </a:defRPr>
            </a:lvl4pPr>
            <a:lvl5pPr marL="1278631" indent="0"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503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10552"/>
            <a:ext cx="8382000" cy="513573"/>
          </a:xfrm>
        </p:spPr>
        <p:txBody>
          <a:bodyPr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249960"/>
            <a:ext cx="8382000" cy="4843336"/>
          </a:xfrm>
        </p:spPr>
        <p:txBody>
          <a:bodyPr/>
          <a:lstStyle>
            <a:lvl1pPr marL="223564" indent="-223564">
              <a:defRPr/>
            </a:lvl1pPr>
            <a:lvl2pPr marL="447128" indent="-223564">
              <a:buFont typeface="Arial" pitchFamily="34" charset="0"/>
              <a:buChar char="-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9670" y="6257942"/>
            <a:ext cx="8345239" cy="242887"/>
          </a:xfrm>
        </p:spPr>
        <p:txBody>
          <a:bodyPr/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43531" indent="0">
              <a:buNone/>
              <a:defRPr sz="1300">
                <a:solidFill>
                  <a:schemeClr val="tx2"/>
                </a:solidFill>
              </a:defRPr>
            </a:lvl2pPr>
            <a:lvl3pPr marL="684582" indent="0">
              <a:buNone/>
              <a:defRPr sz="1300">
                <a:solidFill>
                  <a:schemeClr val="tx2"/>
                </a:solidFill>
              </a:defRPr>
            </a:lvl3pPr>
            <a:lvl4pPr marL="979747" indent="0">
              <a:buNone/>
              <a:defRPr sz="1300">
                <a:solidFill>
                  <a:schemeClr val="tx2"/>
                </a:solidFill>
              </a:defRPr>
            </a:lvl4pPr>
            <a:lvl5pPr marL="1278631" indent="0"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4998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pic>
        <p:nvPicPr>
          <p:cNvPr id="7" name="Picture 2" descr="Universität Bern">
            <a:hlinkClick r:id="rId2" tooltip="Startseite Portal Universität Ber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39" y="198505"/>
            <a:ext cx="1063410" cy="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8" b="39916"/>
          <a:stretch/>
        </p:blipFill>
        <p:spPr bwMode="auto">
          <a:xfrm>
            <a:off x="184929" y="5894943"/>
            <a:ext cx="531766" cy="84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107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09347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40915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  <p:pic>
        <p:nvPicPr>
          <p:cNvPr id="7" name="Picture 2" descr="Universität Bern">
            <a:hlinkClick r:id="rId2" tooltip="Startseite Portal Universität Bern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39" y="198505"/>
            <a:ext cx="1063410" cy="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8" b="39916"/>
          <a:stretch/>
        </p:blipFill>
        <p:spPr bwMode="auto">
          <a:xfrm>
            <a:off x="184929" y="5894943"/>
            <a:ext cx="531766" cy="84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968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981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2779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4524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9171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0921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C1F2-7A1C-44C4-85CA-E43669C90037}" type="slidenum">
              <a:rPr lang="fr-CH" smtClean="0"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5370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29" r:id="rId13"/>
    <p:sldLayoutId id="2147484331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ermedicine.ch/fr/page-daccueil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ermedicine.ch/fr/page-daccueil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132856"/>
            <a:ext cx="7846640" cy="147002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H" altLang="fr-FR" sz="4000" b="1" dirty="0" smtClean="0">
                <a:solidFill>
                  <a:schemeClr val="tx2"/>
                </a:solidFill>
                <a:cs typeface="Times New Roman" pitchFamily="18" charset="0"/>
              </a:rPr>
              <a:t>Principes "Smarter Medicine"</a:t>
            </a:r>
            <a:endParaRPr lang="fr-CH" altLang="fr-FR" sz="4000" b="1" dirty="0">
              <a:solidFill>
                <a:schemeClr val="tx2"/>
              </a:solidFill>
            </a:endParaRPr>
          </a:p>
        </p:txBody>
      </p:sp>
      <p:sp>
        <p:nvSpPr>
          <p:cNvPr id="7" name="Sous-titre 4"/>
          <p:cNvSpPr>
            <a:spLocks noGrp="1"/>
          </p:cNvSpPr>
          <p:nvPr>
            <p:ph type="subTitle" idx="1"/>
          </p:nvPr>
        </p:nvSpPr>
        <p:spPr>
          <a:xfrm>
            <a:off x="683568" y="3273425"/>
            <a:ext cx="7488832" cy="1752600"/>
          </a:xfrm>
        </p:spPr>
        <p:txBody>
          <a:bodyPr>
            <a:noAutofit/>
          </a:bodyPr>
          <a:lstStyle/>
          <a:p>
            <a:pPr algn="l"/>
            <a:r>
              <a:rPr lang="fr-CH" altLang="fr-FR" sz="2400" spc="-30" noProof="0" dirty="0" smtClean="0">
                <a:solidFill>
                  <a:schemeClr val="tx1"/>
                </a:solidFill>
              </a:rPr>
              <a:t>Nicolas Rodondi 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830977" y="6309320"/>
            <a:ext cx="6133511" cy="3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89" tIns="38095" rIns="76189" bIns="3809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r-CH" alt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Engagés pour la santé </a:t>
            </a:r>
            <a:r>
              <a:rPr lang="fr-CH" alt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−</a:t>
            </a:r>
            <a:r>
              <a:rPr lang="fr-CH" alt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Lausanne, 18 novembre 2020</a:t>
            </a:r>
            <a:endParaRPr lang="fr-CH" altLang="fr-FR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76672"/>
            <a:ext cx="8655496" cy="381000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fr-FR" sz="3600" b="1" dirty="0" smtClean="0">
                <a:solidFill>
                  <a:schemeClr val="tx2"/>
                </a:solidFill>
              </a:rPr>
              <a:t>Rôle de la formation des médecins</a:t>
            </a:r>
            <a:endParaRPr lang="fr-FR" altLang="fr-FR" sz="3600" b="1" i="1" dirty="0" smtClean="0">
              <a:solidFill>
                <a:schemeClr val="tx2"/>
              </a:solidFill>
            </a:endParaRPr>
          </a:p>
        </p:txBody>
      </p:sp>
      <p:sp>
        <p:nvSpPr>
          <p:cNvPr id="38916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018766"/>
            <a:ext cx="8382000" cy="5105400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altLang="fr-FR" sz="2800" spc="-30" dirty="0" smtClean="0"/>
              <a:t>Décisions complexes et individuelles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altLang="fr-FR" sz="2800" spc="-30" dirty="0" smtClean="0"/>
              <a:t>Les </a:t>
            </a:r>
            <a:r>
              <a:rPr lang="fr-FR" altLang="fr-FR" sz="2800" spc="-30" dirty="0"/>
              <a:t>médecins ont un rôle </a:t>
            </a:r>
            <a:r>
              <a:rPr lang="fr-FR" altLang="fr-FR" sz="2800" spc="-30" dirty="0" smtClean="0"/>
              <a:t>crucial dans </a:t>
            </a:r>
            <a:r>
              <a:rPr lang="fr-FR" altLang="fr-FR" sz="2800" spc="-30" dirty="0"/>
              <a:t>la réduction </a:t>
            </a:r>
            <a:r>
              <a:rPr lang="fr-FR" altLang="fr-FR" sz="2800" spc="-30" dirty="0" smtClean="0"/>
              <a:t>de la surmédicalisation pour améliorer la </a:t>
            </a:r>
            <a:r>
              <a:rPr lang="fr-FR" altLang="fr-FR" sz="2800" spc="-30" dirty="0"/>
              <a:t>qualité des </a:t>
            </a:r>
            <a:r>
              <a:rPr lang="fr-FR" altLang="fr-FR" sz="2800" spc="-30" dirty="0" smtClean="0"/>
              <a:t>soins:</a:t>
            </a:r>
          </a:p>
          <a:p>
            <a:pPr lvl="1">
              <a:spcBef>
                <a:spcPts val="300"/>
              </a:spcBef>
              <a:buSzPct val="80000"/>
              <a:buFont typeface="Arial" panose="020B0604020202020204" pitchFamily="34" charset="0"/>
              <a:buChar char="−"/>
            </a:pPr>
            <a:r>
              <a:rPr lang="fr-FR" altLang="fr-FR" sz="2800" spc="-30" dirty="0" smtClean="0"/>
              <a:t>Campagne "Smarter Medicine", SGAIM</a:t>
            </a:r>
          </a:p>
          <a:p>
            <a:pPr lvl="1">
              <a:spcBef>
                <a:spcPts val="300"/>
              </a:spcBef>
              <a:buSzPct val="80000"/>
              <a:buFont typeface="Arial" panose="020B0604020202020204" pitchFamily="34" charset="0"/>
              <a:buChar char="−"/>
            </a:pPr>
            <a:r>
              <a:rPr lang="fr-FR" altLang="fr-FR" sz="2800" spc="-30" dirty="0" smtClean="0"/>
              <a:t>Journaux de la FMH </a:t>
            </a:r>
            <a:r>
              <a:rPr lang="fr-FR" altLang="fr-FR" sz="2800" spc="-30" baseline="30000" dirty="0" smtClean="0"/>
              <a:t>1</a:t>
            </a:r>
            <a:r>
              <a:rPr lang="fr-FR" altLang="fr-FR" sz="2800" spc="-30" dirty="0" smtClean="0"/>
              <a:t> distribués aux 39’000 médecins suisses chaque semaine</a:t>
            </a:r>
            <a:endParaRPr lang="fr-FR" altLang="fr-FR" sz="2800" spc="-30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fr-FR" altLang="fr-FR" sz="2800" spc="-30" dirty="0" smtClean="0"/>
              <a:t>Tous les spécialistes suisses devraient aussi élaborer des listes </a:t>
            </a:r>
            <a:r>
              <a:rPr lang="fr-FR" sz="2800" spc="-30" dirty="0" smtClean="0"/>
              <a:t>«Top 5» :</a:t>
            </a:r>
          </a:p>
          <a:p>
            <a:pPr marL="725488" lvl="1" indent="-433388">
              <a:spcBef>
                <a:spcPts val="600"/>
              </a:spcBef>
              <a:buNone/>
            </a:pPr>
            <a:r>
              <a:rPr lang="fr-FR" sz="2400" spc="-30" dirty="0" smtClean="0">
                <a:sym typeface="Wingdings"/>
              </a:rPr>
              <a:t></a:t>
            </a:r>
            <a:r>
              <a:rPr lang="fr-FR" sz="2800" spc="-30" dirty="0" smtClean="0">
                <a:sym typeface="Symbol"/>
              </a:rPr>
              <a:t>  &gt; </a:t>
            </a:r>
            <a:r>
              <a:rPr lang="fr-FR" sz="2800" spc="-30" dirty="0" smtClean="0"/>
              <a:t>60 sociétés de spécialités aux USA</a:t>
            </a:r>
          </a:p>
          <a:p>
            <a:pPr marL="725488" lvl="1" indent="-433388">
              <a:spcBef>
                <a:spcPts val="0"/>
              </a:spcBef>
              <a:buNone/>
            </a:pPr>
            <a:r>
              <a:rPr lang="fr-FR" sz="2400" spc="-30" dirty="0" smtClean="0">
                <a:sym typeface="Wingdings"/>
              </a:rPr>
              <a:t></a:t>
            </a:r>
            <a:r>
              <a:rPr lang="fr-FR" sz="3200" spc="-30" dirty="0" smtClean="0">
                <a:sym typeface="Symbol"/>
              </a:rPr>
              <a:t> </a:t>
            </a:r>
            <a:r>
              <a:rPr lang="fr-CH" altLang="fr-FR" spc="-30" dirty="0" smtClean="0"/>
              <a:t>12 sociétés de spécialités en Suisse</a:t>
            </a:r>
            <a:endParaRPr lang="fr-FR" altLang="fr-FR" sz="2800" spc="-30" dirty="0" smtClean="0"/>
          </a:p>
        </p:txBody>
      </p:sp>
      <p:sp>
        <p:nvSpPr>
          <p:cNvPr id="5" name="Textfeld 9"/>
          <p:cNvSpPr txBox="1"/>
          <p:nvPr/>
        </p:nvSpPr>
        <p:spPr>
          <a:xfrm>
            <a:off x="763577" y="6354666"/>
            <a:ext cx="8776975" cy="3231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altLang="fr-FR" sz="1600" spc="-30" baseline="30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 </a:t>
            </a:r>
            <a:r>
              <a:rPr lang="en-US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Rodondi 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 </a:t>
            </a:r>
            <a:r>
              <a:rPr lang="en-US" sz="16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Schw</a:t>
            </a:r>
            <a:r>
              <a:rPr lang="en-US" sz="16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Med Forum (SMF) </a:t>
            </a:r>
            <a:r>
              <a:rPr lang="en-US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2013: 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fr-CH" altLang="fr-FR" sz="1600" spc="-3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</a:t>
            </a:r>
            <a:r>
              <a:rPr lang="fr-CH" altLang="fr-FR" sz="1600" spc="-3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H" altLang="fr-FR" sz="1600" spc="-3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fr-CH" altLang="fr-FR" sz="1600" spc="-3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more: …»</a:t>
            </a:r>
            <a:endParaRPr lang="de-CH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837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464" y="2521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CH" dirty="0" smtClean="0">
                <a:solidFill>
                  <a:schemeClr val="tx2"/>
                </a:solidFill>
              </a:rPr>
              <a:t>Pourquoi informer les patients? </a:t>
            </a:r>
            <a:endParaRPr lang="fr-CH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196752"/>
            <a:ext cx="8382000" cy="5105400"/>
          </a:xfrm>
        </p:spPr>
        <p:txBody>
          <a:bodyPr/>
          <a:lstStyle/>
          <a:p>
            <a:r>
              <a:rPr lang="fr-CH" sz="3200" dirty="0" smtClean="0"/>
              <a:t>Enquête auprès de 1500 patients (USA) et «focus groupes»  </a:t>
            </a:r>
          </a:p>
          <a:p>
            <a:pPr marL="0" indent="0">
              <a:buNone/>
            </a:pPr>
            <a:r>
              <a:rPr lang="fr-CH" dirty="0" smtClean="0"/>
              <a:t> </a:t>
            </a:r>
            <a:endParaRPr lang="fr-CH" sz="1400" dirty="0" smtClean="0"/>
          </a:p>
          <a:p>
            <a:pPr>
              <a:spcBef>
                <a:spcPts val="0"/>
              </a:spcBef>
            </a:pPr>
            <a:r>
              <a:rPr lang="fr-CH" sz="3200" dirty="0" smtClean="0"/>
              <a:t>Avis de la majorité: </a:t>
            </a:r>
          </a:p>
          <a:p>
            <a:pPr marL="804863" lvl="1" indent="-449263">
              <a:buFont typeface="Wingdings" panose="05000000000000000000" pitchFamily="2" charset="2"/>
              <a:buChar char="Ø"/>
            </a:pPr>
            <a:r>
              <a:rPr lang="fr-CH" sz="3200" u="sng" dirty="0" smtClean="0"/>
              <a:t>+ de soins</a:t>
            </a:r>
            <a:r>
              <a:rPr lang="fr-CH" sz="3200" dirty="0" smtClean="0"/>
              <a:t> correspond à une meilleure qualité des soins</a:t>
            </a:r>
          </a:p>
          <a:p>
            <a:pPr marL="804863" lvl="1" indent="-449263">
              <a:buFont typeface="Wingdings" panose="05000000000000000000" pitchFamily="2" charset="2"/>
              <a:buChar char="Ø"/>
            </a:pPr>
            <a:r>
              <a:rPr lang="fr-CH" sz="3200" dirty="0" smtClean="0"/>
              <a:t>Les </a:t>
            </a:r>
            <a:r>
              <a:rPr lang="fr-CH" sz="3200" u="sng" dirty="0" smtClean="0"/>
              <a:t>nouveaux soins</a:t>
            </a:r>
            <a:r>
              <a:rPr lang="fr-CH" sz="3200" dirty="0" smtClean="0"/>
              <a:t> sont + efficaces</a:t>
            </a:r>
          </a:p>
          <a:p>
            <a:pPr marL="804863" lvl="1" indent="-449263">
              <a:buFont typeface="Wingdings" panose="05000000000000000000" pitchFamily="2" charset="2"/>
              <a:buChar char="Ø"/>
            </a:pPr>
            <a:r>
              <a:rPr lang="fr-CH" sz="3200" dirty="0" smtClean="0"/>
              <a:t>Les </a:t>
            </a:r>
            <a:r>
              <a:rPr lang="fr-CH" sz="3200" u="sng" dirty="0" smtClean="0"/>
              <a:t>soins coûteux</a:t>
            </a:r>
            <a:r>
              <a:rPr lang="fr-CH" sz="3200" dirty="0" smtClean="0"/>
              <a:t> sont + efficaces</a:t>
            </a:r>
          </a:p>
          <a:p>
            <a:pPr lvl="1"/>
            <a:endParaRPr lang="fr-CH" sz="3600" dirty="0"/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812908" y="6343188"/>
            <a:ext cx="8345239" cy="242887"/>
          </a:xfrm>
          <a:prstGeom prst="rect">
            <a:avLst/>
          </a:prstGeom>
        </p:spPr>
        <p:txBody>
          <a:bodyPr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200" indent="-158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755356" indent="-11641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1034479" indent="-12038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13604" indent="-1203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1694589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075574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456558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2837543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r-CH" sz="1600" kern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 </a:t>
            </a:r>
            <a:r>
              <a:rPr lang="fr-CH" sz="1600" kern="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Carman</a:t>
            </a:r>
            <a:r>
              <a:rPr lang="fr-CH" sz="1600" kern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CH" sz="1600" i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1600" i="1" kern="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ealth</a:t>
            </a:r>
            <a:r>
              <a:rPr lang="en-US" sz="1600" i="1" kern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Affairs, </a:t>
            </a:r>
            <a:r>
              <a:rPr lang="en-US" sz="1600" kern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  <a:r>
              <a:rPr lang="en-US" sz="1600" i="1" kern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i="1" kern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488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37319" y="404813"/>
            <a:ext cx="8339137" cy="6098762"/>
          </a:xfrm>
        </p:spPr>
        <p:txBody>
          <a:bodyPr anchor="ctr"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chemeClr val="tx2"/>
                </a:solidFill>
                <a:latin typeface="+mj-lt"/>
              </a:rPr>
              <a:t>Information pour les patients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44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4400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44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4400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44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4400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07522" name="Picture 2" descr="E:\0000_about-920x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12776"/>
            <a:ext cx="8763000" cy="35052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47863" y="565253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>
                <a:latin typeface="+mn-lt"/>
              </a:rPr>
              <a:t>www.choosingwisely.org</a:t>
            </a:r>
            <a:endParaRPr lang="fr-CH" sz="32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6003452"/>
            <a:ext cx="6443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fr-FR" altLang="fr-FR" spc="-30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5085184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/>
              <a:t>- </a:t>
            </a:r>
            <a:r>
              <a:rPr lang="de-CH" sz="2800" dirty="0" err="1" smtClean="0"/>
              <a:t>Exemple</a:t>
            </a:r>
            <a:r>
              <a:rPr lang="de-CH" sz="2800" dirty="0" smtClean="0"/>
              <a:t> du PSA</a:t>
            </a:r>
            <a:endParaRPr lang="de-CH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614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49" y="404664"/>
            <a:ext cx="7162129" cy="57606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fr-CH" dirty="0" smtClean="0"/>
              <a:t>Acteurs à impliquer pour réduire </a:t>
            </a:r>
            <a:br>
              <a:rPr lang="fr-CH" dirty="0" smtClean="0"/>
            </a:br>
            <a:r>
              <a:rPr lang="fr-CH" dirty="0" smtClean="0"/>
              <a:t>la</a:t>
            </a:r>
            <a:r>
              <a:rPr lang="fr-FR" dirty="0" smtClean="0"/>
              <a:t> surmédicalisation</a:t>
            </a:r>
            <a:endParaRPr lang="fr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39108"/>
              </p:ext>
            </p:extLst>
          </p:nvPr>
        </p:nvGraphicFramePr>
        <p:xfrm>
          <a:off x="472177" y="1196752"/>
          <a:ext cx="86764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780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381000" y="660431"/>
            <a:ext cx="8763000" cy="38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CH" altLang="fr-FR" dirty="0" smtClean="0"/>
              <a:t>Smarter Medicine: points critiques </a:t>
            </a:r>
            <a:br>
              <a:rPr lang="fr-CH" altLang="fr-FR" dirty="0" smtClean="0"/>
            </a:br>
            <a:r>
              <a:rPr lang="fr-CH" altLang="fr-FR" dirty="0" smtClean="0"/>
              <a:t>en Suisse</a:t>
            </a:r>
            <a:endParaRPr lang="fr-CH" altLang="fr-FR" baseline="30000" dirty="0"/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>
          <a:xfrm>
            <a:off x="381000" y="1484784"/>
            <a:ext cx="8871520" cy="4968552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fr-CH" altLang="fr-FR" sz="2800" dirty="0" smtClean="0"/>
              <a:t>Meilleures données sur la santé / "transparence":</a:t>
            </a:r>
            <a:endParaRPr lang="fr-CH" altLang="fr-FR" sz="2800" baseline="30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−"/>
              <a:defRPr/>
            </a:pPr>
            <a:r>
              <a:rPr lang="fr-CH" sz="2600" dirty="0"/>
              <a:t>Pôle national de recherche 74 (PNR</a:t>
            </a:r>
            <a:r>
              <a:rPr lang="fr-CH" sz="2600" dirty="0" smtClean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−"/>
              <a:defRPr/>
            </a:pPr>
            <a:r>
              <a:rPr lang="fr-CH" altLang="fr-FR" sz="2600" spc="-30" dirty="0" smtClean="0"/>
              <a:t>«</a:t>
            </a:r>
            <a:r>
              <a:rPr lang="fr-CH" altLang="fr-FR" sz="2600" spc="-30" dirty="0" err="1" smtClean="0"/>
              <a:t>Health</a:t>
            </a:r>
            <a:r>
              <a:rPr lang="fr-CH" altLang="fr-FR" sz="2600" spc="-30" dirty="0" smtClean="0"/>
              <a:t> </a:t>
            </a:r>
            <a:r>
              <a:rPr lang="fr-CH" altLang="fr-FR" sz="2600" spc="-30" dirty="0" err="1" smtClean="0"/>
              <a:t>Technology</a:t>
            </a:r>
            <a:r>
              <a:rPr lang="fr-CH" altLang="fr-FR" sz="2600" spc="-30" dirty="0" smtClean="0"/>
              <a:t> </a:t>
            </a:r>
            <a:r>
              <a:rPr lang="fr-CH" altLang="fr-FR" sz="2600" spc="-30" dirty="0" err="1" smtClean="0"/>
              <a:t>Assessment</a:t>
            </a:r>
            <a:r>
              <a:rPr lang="fr-CH" altLang="fr-FR" sz="2600" spc="-30" dirty="0" smtClean="0"/>
              <a:t>» / </a:t>
            </a:r>
            <a:r>
              <a:rPr lang="fr-CH" altLang="fr-FR" sz="2600" spc="-30" dirty="0" err="1" smtClean="0"/>
              <a:t>Swiss</a:t>
            </a:r>
            <a:r>
              <a:rPr lang="fr-CH" altLang="fr-FR" sz="2600" spc="-30" dirty="0" smtClean="0"/>
              <a:t> </a:t>
            </a:r>
            <a:r>
              <a:rPr lang="fr-CH" altLang="fr-FR" sz="2600" spc="-30" dirty="0" err="1" smtClean="0"/>
              <a:t>Medical</a:t>
            </a:r>
            <a:r>
              <a:rPr lang="fr-CH" altLang="fr-FR" sz="2600" spc="-30" dirty="0" smtClean="0"/>
              <a:t> </a:t>
            </a:r>
            <a:r>
              <a:rPr lang="fr-CH" altLang="fr-FR" sz="2600" spc="-30" dirty="0" err="1" smtClean="0"/>
              <a:t>Board</a:t>
            </a:r>
            <a:r>
              <a:rPr lang="fr-CH" altLang="fr-FR" sz="2600" spc="-30" dirty="0" smtClean="0"/>
              <a:t>: évaluation des pratiques controversées</a:t>
            </a:r>
          </a:p>
          <a:p>
            <a:pPr>
              <a:spcBef>
                <a:spcPts val="1000"/>
              </a:spcBef>
              <a:defRPr/>
            </a:pPr>
            <a:r>
              <a:rPr lang="fr-CH" altLang="fr-FR" sz="2800" dirty="0" smtClean="0"/>
              <a:t>Meilleure coordination des soins: </a:t>
            </a:r>
          </a:p>
          <a:p>
            <a:pPr lvl="1">
              <a:spcBef>
                <a:spcPts val="0"/>
              </a:spcBef>
              <a:buSzPct val="80000"/>
              <a:buFont typeface="Arial" panose="020B0604020202020204" pitchFamily="34" charset="0"/>
              <a:buChar char="−"/>
              <a:defRPr/>
            </a:pPr>
            <a:r>
              <a:rPr lang="fr-FR" altLang="fr-FR" sz="2600" spc="-30" dirty="0" smtClean="0">
                <a:cs typeface="Times New Roman" pitchFamily="18" charset="0"/>
              </a:rPr>
              <a:t>Renforce</a:t>
            </a:r>
            <a:r>
              <a:rPr lang="fr-FR" altLang="fr-FR" sz="2600" spc="-100" dirty="0" smtClean="0">
                <a:cs typeface="Times New Roman" pitchFamily="18" charset="0"/>
              </a:rPr>
              <a:t>r la m</a:t>
            </a:r>
            <a:r>
              <a:rPr lang="fr-FR" altLang="fr-FR" sz="2600" spc="-30" dirty="0" smtClean="0">
                <a:cs typeface="Times New Roman" pitchFamily="18" charset="0"/>
              </a:rPr>
              <a:t>édecin</a:t>
            </a:r>
            <a:r>
              <a:rPr lang="fr-FR" altLang="fr-FR" sz="2600" spc="-100" dirty="0" smtClean="0">
                <a:cs typeface="Times New Roman" pitchFamily="18" charset="0"/>
              </a:rPr>
              <a:t>e de 1er r</a:t>
            </a:r>
            <a:r>
              <a:rPr lang="fr-FR" altLang="fr-FR" sz="2600" spc="-30" dirty="0" smtClean="0">
                <a:cs typeface="Times New Roman" pitchFamily="18" charset="0"/>
              </a:rPr>
              <a:t>ecours (hôpitaux/cabinets</a:t>
            </a:r>
            <a:r>
              <a:rPr lang="fr-FR" altLang="fr-FR" sz="2600" spc="-70" dirty="0" smtClean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1000"/>
              </a:spcBef>
              <a:spcAft>
                <a:spcPts val="0"/>
              </a:spcAft>
            </a:pPr>
            <a:r>
              <a:rPr lang="fr-CH" altLang="fr-FR" sz="2800" spc="-30" dirty="0" smtClean="0">
                <a:cs typeface="Times New Roman" pitchFamily="18" charset="0"/>
              </a:rPr>
              <a:t>Promouvoir les «soins à haute valeur»</a:t>
            </a:r>
            <a:r>
              <a:rPr lang="fr-CH" altLang="fr-FR" sz="2800" spc="-30" baseline="30000" dirty="0" smtClean="0">
                <a:cs typeface="Times New Roman" pitchFamily="18" charset="0"/>
              </a:rPr>
              <a:t>1</a:t>
            </a:r>
            <a:r>
              <a:rPr lang="fr-CH" altLang="fr-FR" sz="2800" spc="-30" dirty="0" smtClean="0">
                <a:cs typeface="Times New Roman" pitchFamily="18" charset="0"/>
              </a:rPr>
              <a:t> (au lieu du </a:t>
            </a:r>
            <a:br>
              <a:rPr lang="fr-CH" altLang="fr-FR" sz="2800" spc="-30" dirty="0" smtClean="0">
                <a:cs typeface="Times New Roman" pitchFamily="18" charset="0"/>
              </a:rPr>
            </a:br>
            <a:r>
              <a:rPr lang="fr-CH" altLang="fr-FR" sz="2800" spc="-30" dirty="0" smtClean="0">
                <a:cs typeface="Times New Roman" pitchFamily="18" charset="0"/>
              </a:rPr>
              <a:t>volume ou d’un rationnement)</a:t>
            </a:r>
          </a:p>
          <a:p>
            <a:pPr eaLnBrk="1" hangingPunct="1">
              <a:spcBef>
                <a:spcPts val="1000"/>
              </a:spcBef>
              <a:spcAft>
                <a:spcPts val="0"/>
              </a:spcAft>
            </a:pPr>
            <a:r>
              <a:rPr lang="fr-CH" altLang="fr-FR" sz="2800" spc="-30" dirty="0" smtClean="0">
                <a:cs typeface="Times New Roman" pitchFamily="18" charset="0"/>
              </a:rPr>
              <a:t>Investir dans la recherche SNF pour les</a:t>
            </a:r>
            <a:r>
              <a:rPr lang="fr-CH" altLang="fr-FR" sz="2800" spc="-30" baseline="30000" dirty="0" smtClean="0">
                <a:cs typeface="Times New Roman" pitchFamily="18" charset="0"/>
              </a:rPr>
              <a:t>1</a:t>
            </a:r>
            <a:r>
              <a:rPr lang="fr-CH" altLang="fr-FR" sz="2800" spc="-30" dirty="0" smtClean="0">
                <a:cs typeface="Times New Roman" pitchFamily="18" charset="0"/>
              </a:rPr>
              <a:t> identifier:</a:t>
            </a:r>
          </a:p>
          <a:p>
            <a:pPr lvl="1">
              <a:spcBef>
                <a:spcPts val="0"/>
              </a:spcBef>
              <a:buSzPct val="80000"/>
              <a:buFont typeface="Arial" panose="020B0604020202020204" pitchFamily="34" charset="0"/>
              <a:buChar char="−"/>
            </a:pPr>
            <a:r>
              <a:rPr lang="fr-CH" altLang="fr-FR" sz="2600" spc="-30" dirty="0" smtClean="0">
                <a:cs typeface="Times New Roman" pitchFamily="18" charset="0"/>
              </a:rPr>
              <a:t>Peu de recherche sur le système de santé</a:t>
            </a:r>
            <a:endParaRPr lang="fr-FR" altLang="fr-FR" sz="2600" spc="-30" dirty="0"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fr-FR" altLang="fr-FR" sz="2400" spc="-30" dirty="0">
              <a:cs typeface="Times New Roman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  <a:defRPr/>
            </a:pPr>
            <a:endParaRPr lang="fr-FR" altLang="fr-FR" spc="-30" dirty="0"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11268" y="6376206"/>
            <a:ext cx="7404265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5339" tIns="42669" rIns="85339" bIns="426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50000"/>
            </a:pPr>
            <a:r>
              <a:rPr lang="de-CH" altLang="fr-FR" sz="1600" baseline="30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de-CH" altLang="fr-FR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«High-</a:t>
            </a:r>
            <a:r>
              <a:rPr lang="de-CH" altLang="fr-FR" sz="16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de-CH" altLang="fr-FR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altLang="fr-FR" sz="16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de-CH" altLang="fr-FR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care». </a:t>
            </a:r>
            <a:r>
              <a:rPr lang="de-CH" altLang="fr-FR" sz="16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de-CH" altLang="fr-FR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 Series, </a:t>
            </a:r>
            <a:r>
              <a:rPr lang="de-CH" altLang="fr-FR" sz="16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Lancet </a:t>
            </a:r>
            <a:r>
              <a:rPr lang="de-CH" altLang="fr-FR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2016-17</a:t>
            </a:r>
            <a:endParaRPr lang="de-CH" altLang="fr-F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80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202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Ce </a:t>
            </a:r>
            <a:r>
              <a:rPr lang="fr-FR" dirty="0"/>
              <a:t>que les Engagés peuvent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éventuellement </a:t>
            </a:r>
            <a:r>
              <a:rPr lang="fr-FR" dirty="0"/>
              <a:t>faire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H" sz="3000" dirty="0" smtClean="0"/>
              <a:t>Référencer sur notre site la fondation </a:t>
            </a:r>
            <a:r>
              <a:rPr lang="fr-CH" sz="3000" dirty="0"/>
              <a:t>Smarter </a:t>
            </a:r>
            <a:r>
              <a:rPr lang="fr-CH" sz="3000" dirty="0" smtClean="0"/>
              <a:t>Medicine</a:t>
            </a:r>
          </a:p>
          <a:p>
            <a:pPr>
              <a:spcBef>
                <a:spcPts val="1200"/>
              </a:spcBef>
            </a:pPr>
            <a:r>
              <a:rPr lang="fr-CH" sz="3000" dirty="0" smtClean="0"/>
              <a:t>Faire </a:t>
            </a:r>
            <a:r>
              <a:rPr lang="fr-CH" sz="3000" dirty="0"/>
              <a:t>pression et écho, aussi en mettant en perspective avec nos idéaux de défense </a:t>
            </a:r>
            <a:r>
              <a:rPr lang="fr-CH" sz="3000" dirty="0" smtClean="0"/>
              <a:t/>
            </a:r>
            <a:br>
              <a:rPr lang="fr-CH" sz="3000" dirty="0" smtClean="0"/>
            </a:br>
            <a:r>
              <a:rPr lang="fr-CH" sz="3000" dirty="0" smtClean="0"/>
              <a:t>d’un </a:t>
            </a:r>
            <a:r>
              <a:rPr lang="fr-CH" sz="3000" dirty="0"/>
              <a:t>système </a:t>
            </a:r>
            <a:r>
              <a:rPr lang="fr-CH" sz="3000" dirty="0" smtClean="0"/>
              <a:t>responsable, auprès</a:t>
            </a:r>
            <a:endParaRPr lang="fr-FR" sz="3000" dirty="0"/>
          </a:p>
          <a:p>
            <a:pPr lvl="1">
              <a:spcBef>
                <a:spcPts val="0"/>
              </a:spcBef>
              <a:buSzPct val="80000"/>
            </a:pPr>
            <a:r>
              <a:rPr lang="fr-CH" dirty="0" smtClean="0"/>
              <a:t>des consommateurs</a:t>
            </a:r>
          </a:p>
          <a:p>
            <a:pPr lvl="1">
              <a:spcBef>
                <a:spcPts val="0"/>
              </a:spcBef>
              <a:buSzPct val="80000"/>
            </a:pPr>
            <a:r>
              <a:rPr lang="fr-CH" dirty="0" smtClean="0"/>
              <a:t>des </a:t>
            </a:r>
            <a:r>
              <a:rPr lang="fr-CH" dirty="0"/>
              <a:t>associations </a:t>
            </a:r>
            <a:r>
              <a:rPr lang="fr-CH" dirty="0" smtClean="0"/>
              <a:t>professionnelles</a:t>
            </a:r>
          </a:p>
          <a:p>
            <a:pPr>
              <a:spcBef>
                <a:spcPts val="1200"/>
              </a:spcBef>
            </a:pPr>
            <a:r>
              <a:rPr lang="fr-FR" sz="3000" dirty="0" smtClean="0"/>
              <a:t>Inviter </a:t>
            </a:r>
            <a:r>
              <a:rPr lang="fr-FR" sz="3000" dirty="0"/>
              <a:t>des personnes aux AG et les faire réagir sur ce thème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384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6737" y="2390130"/>
            <a:ext cx="8109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32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4000" b="1" dirty="0">
                <a:solidFill>
                  <a:schemeClr val="tx2"/>
                </a:solidFill>
                <a:latin typeface="+mj-lt"/>
              </a:rPr>
              <a:t>Merci de votre </a:t>
            </a:r>
            <a:r>
              <a:rPr lang="fr-FR" altLang="fr-FR" sz="4000" b="1" dirty="0" smtClean="0">
                <a:solidFill>
                  <a:schemeClr val="tx2"/>
                </a:solidFill>
                <a:latin typeface="+mj-lt"/>
              </a:rPr>
              <a:t>attention</a:t>
            </a:r>
            <a:endParaRPr lang="fr-FR" altLang="fr-FR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16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760" y="349667"/>
            <a:ext cx="8382000" cy="381000"/>
          </a:xfrm>
        </p:spPr>
        <p:txBody>
          <a:bodyPr>
            <a:noAutofit/>
          </a:bodyPr>
          <a:lstStyle/>
          <a:p>
            <a:pPr algn="l"/>
            <a:r>
              <a:rPr lang="fr-CH" sz="3600" dirty="0" smtClean="0">
                <a:solidFill>
                  <a:schemeClr val="tx2"/>
                </a:solidFill>
              </a:rPr>
              <a:t>Coûts de la santé croissants</a:t>
            </a:r>
            <a:endParaRPr lang="fr-CH" sz="36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2</a:t>
            </a:fld>
            <a:endParaRPr lang="fr-CH" dirty="0"/>
          </a:p>
        </p:txBody>
      </p:sp>
      <p:sp>
        <p:nvSpPr>
          <p:cNvPr id="6" name="TextShape 1"/>
          <p:cNvSpPr txBox="1"/>
          <p:nvPr/>
        </p:nvSpPr>
        <p:spPr>
          <a:xfrm>
            <a:off x="3491504" y="6444042"/>
            <a:ext cx="3096720" cy="383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de-CH" sz="1400" b="0" strike="noStrike" spc="-1" dirty="0">
                <a:solidFill>
                  <a:srgbClr val="1F497D"/>
                </a:solidFill>
                <a:latin typeface="Tahoma"/>
              </a:rPr>
              <a:t>The Commonwealth Fund, 2014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2764242" y="967154"/>
            <a:ext cx="6137030" cy="5360206"/>
            <a:chOff x="2546640" y="193680"/>
            <a:chExt cx="6509880" cy="6133680"/>
          </a:xfrm>
        </p:grpSpPr>
        <p:pic>
          <p:nvPicPr>
            <p:cNvPr id="10" name="Picture 3"/>
            <p:cNvPicPr/>
            <p:nvPr/>
          </p:nvPicPr>
          <p:blipFill>
            <a:blip r:embed="rId2"/>
            <a:stretch/>
          </p:blipFill>
          <p:spPr>
            <a:xfrm>
              <a:off x="2546640" y="193680"/>
              <a:ext cx="6509880" cy="6133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stomShape 3"/>
            <p:cNvSpPr/>
            <p:nvPr/>
          </p:nvSpPr>
          <p:spPr>
            <a:xfrm>
              <a:off x="8291160" y="2286000"/>
              <a:ext cx="7509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262626"/>
                  </a:solidFill>
                  <a:latin typeface="Arial Narrow"/>
                  <a:ea typeface="ＭＳ Ｐゴシック"/>
                </a:rPr>
                <a:t>$5,463</a:t>
              </a:r>
              <a:endParaRPr lang="de-CH" sz="1800" b="0" strike="noStrike" spc="-1">
                <a:latin typeface="Arial"/>
              </a:endParaRPr>
            </a:p>
          </p:txBody>
        </p:sp>
        <p:sp>
          <p:nvSpPr>
            <p:cNvPr id="12" name="CustomShape 4"/>
            <p:cNvSpPr/>
            <p:nvPr/>
          </p:nvSpPr>
          <p:spPr>
            <a:xfrm>
              <a:off x="8262719" y="1989360"/>
              <a:ext cx="7207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(CH)</a:t>
              </a:r>
              <a:endParaRPr lang="de-CH" sz="2000" b="0" strike="noStrike" spc="-1">
                <a:latin typeface="Arial"/>
              </a:endParaRPr>
            </a:p>
          </p:txBody>
        </p:sp>
      </p:grpSp>
      <p:sp>
        <p:nvSpPr>
          <p:cNvPr id="13" name="CustomShape 5"/>
          <p:cNvSpPr/>
          <p:nvPr/>
        </p:nvSpPr>
        <p:spPr>
          <a:xfrm>
            <a:off x="131760" y="1057460"/>
            <a:ext cx="2752117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CH" sz="24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Dépenses de santé par habitant </a:t>
            </a:r>
            <a:br>
              <a:rPr lang="fr-CH" sz="2400" spc="-1" dirty="0" smtClean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fr-CH" sz="24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($US)</a:t>
            </a:r>
          </a:p>
          <a:p>
            <a:pPr>
              <a:lnSpc>
                <a:spcPct val="100000"/>
              </a:lnSpc>
            </a:pPr>
            <a:endParaRPr lang="fr-CH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2400" b="1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Dépenses totales de santé (CH)</a:t>
            </a:r>
            <a:endParaRPr lang="fr-CH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2400" b="1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1995: 38 Mrd.</a:t>
            </a:r>
            <a:endParaRPr lang="fr-CH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2400" b="1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2018: 82 Mrd.</a:t>
            </a:r>
            <a:endParaRPr lang="fr-CH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2400" b="1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= 12% du produit intérieur brut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b="1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(BIP, USA: 17%)</a:t>
            </a:r>
            <a:endParaRPr lang="fr-CH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3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56176" y="4802700"/>
            <a:ext cx="2907428" cy="981803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85000"/>
              </a:lnSpc>
            </a:pPr>
            <a:r>
              <a:rPr lang="fr-CH" sz="1700" dirty="0"/>
              <a:t>(Croissance des dépenses nationales de santé équivalente à la </a:t>
            </a:r>
            <a:r>
              <a:rPr lang="fr-CH" sz="1700" dirty="0" smtClean="0"/>
              <a:t>croissance </a:t>
            </a:r>
            <a:r>
              <a:rPr lang="fr-CH" sz="1700" dirty="0"/>
              <a:t>du PIB)</a:t>
            </a:r>
          </a:p>
        </p:txBody>
      </p:sp>
      <p:pic>
        <p:nvPicPr>
          <p:cNvPr id="4" name="Content Placeholder 2" descr="Co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99" r="26998" b="-99"/>
          <a:stretch/>
        </p:blipFill>
        <p:spPr>
          <a:xfrm>
            <a:off x="157297" y="588436"/>
            <a:ext cx="6064600" cy="55483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3"/>
          <p:cNvSpPr txBox="1">
            <a:spLocks/>
          </p:cNvSpPr>
          <p:nvPr/>
        </p:nvSpPr>
        <p:spPr>
          <a:xfrm>
            <a:off x="743908" y="6129330"/>
            <a:ext cx="8400091" cy="351038"/>
          </a:xfrm>
          <a:prstGeom prst="rect">
            <a:avLst/>
          </a:prstGeom>
        </p:spPr>
        <p:txBody>
          <a:bodyPr lIns="91436" tIns="45718" rIns="91436" bIns="45718"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200" indent="-158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755356" indent="-11641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1034479" indent="-12038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13604" indent="-1203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1694589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075574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456558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2837543" indent="-1203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de-DE" sz="1300" baseline="300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Berwick DM, </a:t>
            </a:r>
            <a:r>
              <a:rPr lang="en-US" altLang="de-DE" sz="1300" i="1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JAMA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2012; </a:t>
            </a:r>
            <a:r>
              <a:rPr lang="en-US" altLang="de-DE" sz="1300" baseline="300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Hood VL, </a:t>
            </a:r>
            <a:r>
              <a:rPr lang="en-US" altLang="de-DE" sz="1300" i="1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n-US" altLang="de-DE" sz="1300" i="1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J Intern Med 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2012; </a:t>
            </a:r>
            <a:r>
              <a:rPr lang="en-US" altLang="de-DE" sz="1300" baseline="300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Shrank WH, </a:t>
            </a:r>
            <a:r>
              <a:rPr lang="en-US" altLang="de-DE" sz="1300" i="1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JAMA 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2019; </a:t>
            </a:r>
            <a:r>
              <a:rPr lang="en-US" altLang="de-DE" sz="1300" baseline="300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OECD </a:t>
            </a:r>
            <a:r>
              <a:rPr lang="en-US" altLang="de-DE" sz="1300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Wastefull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Spending 2017; </a:t>
            </a:r>
            <a:r>
              <a:rPr lang="en-US" altLang="de-DE" sz="1300" baseline="300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1300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Trageser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J, </a:t>
            </a:r>
            <a:r>
              <a:rPr lang="en-US" altLang="de-DE" sz="1300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Effizienz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de-DE" sz="1300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Nutzung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de-DE" sz="1300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Finanzierung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altLang="de-DE" sz="1300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Gesundheitswesens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de-DE" sz="1300" i="1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Akademien</a:t>
            </a:r>
            <a:r>
              <a:rPr lang="en-US" altLang="de-DE" sz="1300" i="1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altLang="de-DE" sz="1300" i="1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Wissenschaften</a:t>
            </a:r>
            <a:r>
              <a:rPr lang="en-US" altLang="de-DE" sz="1300" i="1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1300" i="1" dirty="0" err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Schweiz</a:t>
            </a:r>
            <a:r>
              <a:rPr lang="en-US" altLang="de-DE" sz="1300" dirty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Berne </a:t>
            </a:r>
            <a:r>
              <a:rPr lang="en-US" altLang="de-DE" sz="1300" dirty="0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2012; 6 2019 BAG, </a:t>
            </a:r>
            <a:r>
              <a:rPr lang="en-US" altLang="de-DE" sz="1300" dirty="0" err="1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Efficizienzpotential</a:t>
            </a:r>
            <a:r>
              <a:rPr lang="en-US" altLang="de-DE" sz="1300" dirty="0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1300" dirty="0" err="1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bei</a:t>
            </a:r>
            <a:r>
              <a:rPr lang="en-US" altLang="de-DE" sz="1300" dirty="0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den KVG-</a:t>
            </a:r>
            <a:r>
              <a:rPr lang="en-US" altLang="de-DE" sz="1300" dirty="0" err="1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pflichtigen</a:t>
            </a:r>
            <a:r>
              <a:rPr lang="en-US" altLang="de-DE" sz="1300" dirty="0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1300" dirty="0" err="1" smtClean="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Leistungen</a:t>
            </a:r>
            <a:endParaRPr lang="en-US" altLang="de-DE" sz="1300" dirty="0">
              <a:solidFill>
                <a:srgbClr val="1F497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1471" y="1201152"/>
            <a:ext cx="2935188" cy="51090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80000"/>
              </a:lnSpc>
            </a:pPr>
            <a:r>
              <a:rPr lang="fr-CH" sz="1700" dirty="0"/>
              <a:t>défaillances de la fourniture </a:t>
            </a:r>
            <a:br>
              <a:rPr lang="fr-CH" sz="1700" dirty="0"/>
            </a:br>
            <a:r>
              <a:rPr lang="fr-CH" sz="1700" dirty="0"/>
              <a:t>des soins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0434" y="1685296"/>
            <a:ext cx="2926222" cy="51090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80000"/>
              </a:lnSpc>
            </a:pPr>
            <a:r>
              <a:rPr lang="fr-CH" sz="1700" dirty="0"/>
              <a:t>défaillances de la coordination </a:t>
            </a:r>
            <a:r>
              <a:rPr lang="fr-CH" sz="1700" dirty="0" smtClean="0"/>
              <a:t>des </a:t>
            </a:r>
            <a:r>
              <a:rPr lang="fr-CH" sz="1700" dirty="0"/>
              <a:t>soins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2504" y="2929631"/>
            <a:ext cx="2944152" cy="35393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>
            <a:spAutoFit/>
          </a:bodyPr>
          <a:lstStyle/>
          <a:p>
            <a:r>
              <a:rPr lang="fr-CH" sz="1700" dirty="0"/>
              <a:t>complexité administrative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1471" y="3726553"/>
            <a:ext cx="2935187" cy="35393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>
            <a:spAutoFit/>
          </a:bodyPr>
          <a:lstStyle/>
          <a:p>
            <a:r>
              <a:rPr lang="fr-CH" sz="1700" dirty="0"/>
              <a:t>défaillances des prix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0436" y="4387637"/>
            <a:ext cx="2926223" cy="35393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>
            <a:spAutoFit/>
          </a:bodyPr>
          <a:lstStyle/>
          <a:p>
            <a:r>
              <a:rPr lang="fr-CH" sz="1700" dirty="0"/>
              <a:t>fraude et abus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54624" y="117298"/>
            <a:ext cx="8655496" cy="513573"/>
          </a:xfrm>
        </p:spPr>
        <p:txBody>
          <a:bodyPr>
            <a:noAutofit/>
          </a:bodyPr>
          <a:lstStyle/>
          <a:p>
            <a:r>
              <a:rPr lang="fr-CH" sz="3200" dirty="0"/>
              <a:t>Dépense</a:t>
            </a:r>
            <a:r>
              <a:rPr lang="fr-CH" sz="3200" spc="-100" dirty="0"/>
              <a:t>s de s</a:t>
            </a:r>
            <a:r>
              <a:rPr lang="fr-CH" sz="3200" dirty="0"/>
              <a:t>ant</a:t>
            </a:r>
            <a:r>
              <a:rPr lang="fr-CH" sz="3200" spc="-100" dirty="0"/>
              <a:t>é </a:t>
            </a:r>
            <a:r>
              <a:rPr lang="fr-CH" sz="3200" spc="-100" dirty="0" smtClean="0"/>
              <a:t>«s</a:t>
            </a:r>
            <a:r>
              <a:rPr lang="fr-CH" sz="3200" dirty="0" smtClean="0"/>
              <a:t>an</a:t>
            </a:r>
            <a:r>
              <a:rPr lang="fr-CH" sz="3200" spc="-100" dirty="0" smtClean="0"/>
              <a:t>s v</a:t>
            </a:r>
            <a:r>
              <a:rPr lang="fr-CH" sz="3200" dirty="0" smtClean="0"/>
              <a:t>aleu</a:t>
            </a:r>
            <a:r>
              <a:rPr lang="fr-CH" sz="3200" spc="-100" dirty="0" smtClean="0"/>
              <a:t>r a</a:t>
            </a:r>
            <a:r>
              <a:rPr lang="fr-CH" sz="3200" dirty="0" smtClean="0"/>
              <a:t>jouté</a:t>
            </a:r>
            <a:r>
              <a:rPr lang="fr-CH" sz="3200" spc="-100" dirty="0" smtClean="0"/>
              <a:t>e»</a:t>
            </a:r>
            <a:r>
              <a:rPr lang="fr-CH" sz="3200" spc="-100" baseline="30000" dirty="0" smtClean="0"/>
              <a:t>1,2,3</a:t>
            </a:r>
            <a:endParaRPr lang="fr-CH" sz="3200" b="0" spc="-100" baseline="30000" dirty="0"/>
          </a:p>
        </p:txBody>
      </p:sp>
      <p:sp>
        <p:nvSpPr>
          <p:cNvPr id="16" name="Rectangle à coins arrondis 6"/>
          <p:cNvSpPr/>
          <p:nvPr/>
        </p:nvSpPr>
        <p:spPr bwMode="auto">
          <a:xfrm>
            <a:off x="6201188" y="2208683"/>
            <a:ext cx="2808000" cy="612000"/>
          </a:xfrm>
          <a:prstGeom prst="roundRect">
            <a:avLst>
              <a:gd name="adj" fmla="val 3577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8" rIns="3600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sz="1700" spc="-20" dirty="0" smtClean="0"/>
              <a:t>Surtraitement</a:t>
            </a:r>
            <a:r>
              <a:rPr lang="fr-CH" sz="1700" spc="-20" dirty="0" smtClean="0">
                <a:solidFill>
                  <a:srgbClr val="000000"/>
                </a:solidFill>
              </a:rPr>
              <a:t> </a:t>
            </a:r>
            <a:r>
              <a:rPr lang="fr-CH" sz="1700" b="1" spc="-20" dirty="0" smtClean="0">
                <a:solidFill>
                  <a:srgbClr val="000000"/>
                </a:solidFill>
              </a:rPr>
              <a:t>= 30% des coûts sans valeur ajoutée</a:t>
            </a:r>
            <a:endParaRPr lang="fr-CH" sz="1700" b="1" spc="-20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7232" y="660443"/>
            <a:ext cx="534954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Jusqu</a:t>
            </a:r>
            <a:r>
              <a:rPr lang="fr-CH" sz="2400" b="1" spc="-100" dirty="0" smtClean="0"/>
              <a:t>’à </a:t>
            </a:r>
            <a:r>
              <a:rPr lang="fr-CH" sz="2400" b="1" dirty="0" smtClean="0"/>
              <a:t>20%</a:t>
            </a:r>
            <a:r>
              <a:rPr lang="fr-CH" sz="2400" b="1" spc="-100" dirty="0" smtClean="0"/>
              <a:t> des </a:t>
            </a:r>
            <a:r>
              <a:rPr lang="fr-CH" sz="2400" b="1" dirty="0" smtClean="0"/>
              <a:t>coûts</a:t>
            </a:r>
            <a:r>
              <a:rPr lang="fr-CH" sz="2400" b="1" spc="-100" dirty="0" smtClean="0"/>
              <a:t> de la </a:t>
            </a:r>
            <a:r>
              <a:rPr lang="fr-CH" sz="2400" b="1" dirty="0" smtClean="0"/>
              <a:t>santé</a:t>
            </a:r>
            <a:r>
              <a:rPr lang="fr-CH" sz="2400" b="1" baseline="30000" dirty="0" smtClean="0"/>
              <a:t>4-6</a:t>
            </a:r>
            <a:r>
              <a:rPr lang="fr-CH" sz="2400" b="1" dirty="0" smtClean="0"/>
              <a:t/>
            </a:r>
            <a:br>
              <a:rPr lang="fr-CH" sz="2400" b="1" dirty="0" smtClean="0"/>
            </a:br>
            <a:endParaRPr lang="fr-CH" b="1" dirty="0" smtClean="0"/>
          </a:p>
          <a:p>
            <a:endParaRPr lang="fr-CH" b="1" dirty="0" smtClean="0"/>
          </a:p>
          <a:p>
            <a:r>
              <a:rPr lang="fr-CH" sz="2400" b="1" dirty="0" smtClean="0">
                <a:sym typeface="Wingdings"/>
              </a:rPr>
              <a:t> surmédicalisation</a:t>
            </a:r>
            <a:r>
              <a:rPr lang="fr-CH" sz="2400" b="1" dirty="0">
                <a:sym typeface="Wingdings"/>
              </a:rPr>
              <a:t>: </a:t>
            </a:r>
            <a:r>
              <a:rPr lang="fr-CH" sz="2400" b="1" dirty="0" smtClean="0">
                <a:sym typeface="Wingdings"/>
              </a:rPr>
              <a:t/>
            </a:r>
            <a:br>
              <a:rPr lang="fr-CH" sz="2400" b="1" dirty="0" smtClean="0">
                <a:sym typeface="Wingdings"/>
              </a:rPr>
            </a:br>
            <a:r>
              <a:rPr lang="fr-CH" sz="2400" b="1" dirty="0" smtClean="0"/>
              <a:t>même </a:t>
            </a:r>
            <a:r>
              <a:rPr lang="fr-CH" sz="2400" b="1" dirty="0"/>
              <a:t>qualité (voire </a:t>
            </a:r>
            <a:r>
              <a:rPr lang="fr-CH" sz="2400" b="1" dirty="0">
                <a:sym typeface="Wingdings"/>
              </a:rPr>
              <a:t>) </a:t>
            </a:r>
            <a:r>
              <a:rPr lang="fr-CH" sz="2400" b="1" dirty="0" smtClean="0">
                <a:sym typeface="Wingdings"/>
              </a:rPr>
              <a:t/>
            </a:r>
            <a:br>
              <a:rPr lang="fr-CH" sz="2400" b="1" dirty="0" smtClean="0">
                <a:sym typeface="Wingdings"/>
              </a:rPr>
            </a:br>
            <a:r>
              <a:rPr lang="fr-CH" sz="2400" b="1" dirty="0" smtClean="0">
                <a:sym typeface="Wingdings"/>
              </a:rPr>
              <a:t>avec </a:t>
            </a:r>
            <a:r>
              <a:rPr lang="fr-CH" sz="2400" b="1" dirty="0">
                <a:sym typeface="Wingdings"/>
              </a:rPr>
              <a:t>coûts </a:t>
            </a:r>
          </a:p>
          <a:p>
            <a:endParaRPr lang="fr-CH" sz="2400" b="1" dirty="0" smtClean="0"/>
          </a:p>
          <a:p>
            <a:endParaRPr lang="fr-CH" sz="2400" b="1" dirty="0"/>
          </a:p>
        </p:txBody>
      </p:sp>
    </p:spTree>
    <p:extLst>
      <p:ext uri="{BB962C8B-B14F-4D97-AF65-F5344CB8AC3E}">
        <p14:creationId xmlns:p14="http://schemas.microsoft.com/office/powerpoint/2010/main" val="33126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595"/>
            <a:ext cx="858348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 smtClean="0">
                <a:solidFill>
                  <a:schemeClr val="tx2"/>
                </a:solidFill>
                <a:cs typeface="Avenir Book"/>
              </a:rPr>
              <a:t>Choosing Wisely ("Smarter Medicine") </a:t>
            </a:r>
            <a:r>
              <a:rPr lang="fr-CH" dirty="0" smtClean="0">
                <a:cs typeface="Avenir Book"/>
              </a:rPr>
              <a:t>est un mouvement international qui vise à:</a:t>
            </a:r>
            <a:endParaRPr lang="fr-CH" dirty="0" smtClean="0"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CH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Aider les </a:t>
            </a:r>
            <a:r>
              <a:rPr lang="fr-CH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médecins</a:t>
            </a:r>
            <a:r>
              <a:rPr lang="fr-CH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 et les </a:t>
            </a:r>
            <a:r>
              <a:rPr lang="fr-CH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patients</a:t>
            </a:r>
            <a:r>
              <a:rPr lang="fr-CH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 à engager un dialogue au sujet des examens, des traitements et des interventions qui ne sont pas nécessaires</a:t>
            </a:r>
          </a:p>
          <a:p>
            <a:r>
              <a:rPr lang="fr-CH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Soutenir les </a:t>
            </a:r>
            <a:r>
              <a:rPr lang="fr-CH" u="sng" dirty="0" smtClean="0"/>
              <a:t>médecins</a:t>
            </a:r>
            <a:r>
              <a:rPr lang="fr-CH" dirty="0" smtClean="0"/>
              <a:t> de manière à ce qu’ils aident </a:t>
            </a:r>
            <a:r>
              <a:rPr lang="fr-CH" u="sng" dirty="0" smtClean="0"/>
              <a:t>leurs patients</a:t>
            </a:r>
            <a:r>
              <a:rPr lang="fr-CH" dirty="0" smtClean="0"/>
              <a:t> à faire des choix judicieux et efficaces pour assurer des soins de qualité</a:t>
            </a:r>
            <a:endParaRPr lang="fr-CH" b="1" dirty="0">
              <a:solidFill>
                <a:schemeClr val="tx1">
                  <a:lumMod val="85000"/>
                  <a:lumOff val="15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78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958" y="604598"/>
            <a:ext cx="8382000" cy="381000"/>
          </a:xfrm>
        </p:spPr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fr-CH" sz="3000" dirty="0" smtClean="0">
                <a:solidFill>
                  <a:schemeClr val="tx2"/>
                </a:solidFill>
              </a:rPr>
              <a:t>"Smarter Medicine"- SSMIG, un exemple: </a:t>
            </a:r>
            <a:br>
              <a:rPr lang="fr-CH" sz="3000" dirty="0" smtClean="0">
                <a:solidFill>
                  <a:schemeClr val="tx2"/>
                </a:solidFill>
              </a:rPr>
            </a:br>
            <a:r>
              <a:rPr lang="fr-CH" sz="3000" dirty="0" smtClean="0">
                <a:solidFill>
                  <a:schemeClr val="tx2"/>
                </a:solidFill>
              </a:rPr>
              <a:t>5 </a:t>
            </a:r>
            <a:r>
              <a:rPr lang="fr-CH" sz="3000" dirty="0">
                <a:solidFill>
                  <a:schemeClr val="tx2"/>
                </a:solidFill>
              </a:rPr>
              <a:t>interventions à </a:t>
            </a:r>
            <a:r>
              <a:rPr lang="fr-CH" sz="3000" dirty="0" smtClean="0">
                <a:solidFill>
                  <a:schemeClr val="tx2"/>
                </a:solidFill>
              </a:rPr>
              <a:t>éviter </a:t>
            </a:r>
            <a:r>
              <a:rPr lang="fr-CH" sz="3000" dirty="0">
                <a:solidFill>
                  <a:schemeClr val="tx2"/>
                </a:solidFill>
              </a:rPr>
              <a:t>en médecine </a:t>
            </a:r>
            <a:r>
              <a:rPr lang="fr-CH" sz="3000" dirty="0" smtClean="0">
                <a:solidFill>
                  <a:schemeClr val="tx2"/>
                </a:solidFill>
              </a:rPr>
              <a:t>interne </a:t>
            </a:r>
            <a:br>
              <a:rPr lang="fr-CH" sz="3000" dirty="0" smtClean="0">
                <a:solidFill>
                  <a:schemeClr val="tx2"/>
                </a:solidFill>
              </a:rPr>
            </a:br>
            <a:r>
              <a:rPr lang="fr-CH" sz="3000" dirty="0" smtClean="0">
                <a:solidFill>
                  <a:schemeClr val="tx2"/>
                </a:solidFill>
              </a:rPr>
              <a:t>générale </a:t>
            </a:r>
            <a:r>
              <a:rPr lang="fr-CH" sz="3000" dirty="0">
                <a:solidFill>
                  <a:schemeClr val="tx2"/>
                </a:solidFill>
              </a:rPr>
              <a:t>ambulatoire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036" y="1442593"/>
            <a:ext cx="8492831" cy="4685071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spcBef>
                <a:spcPts val="600"/>
              </a:spcBef>
              <a:spcAft>
                <a:spcPts val="400"/>
              </a:spcAft>
            </a:pPr>
            <a:r>
              <a:rPr lang="fr-CH" sz="2600" dirty="0" smtClean="0"/>
              <a:t>Un </a:t>
            </a:r>
            <a:r>
              <a:rPr lang="fr-CH" sz="2600" b="1" dirty="0" smtClean="0"/>
              <a:t>bilan radiologique</a:t>
            </a:r>
            <a:r>
              <a:rPr lang="fr-CH" sz="2600" dirty="0" smtClean="0"/>
              <a:t> en cas de </a:t>
            </a:r>
            <a:r>
              <a:rPr lang="fr-CH" sz="2600" b="1" dirty="0" smtClean="0"/>
              <a:t>douleurs lombaires</a:t>
            </a:r>
            <a:r>
              <a:rPr lang="fr-CH" sz="2600" dirty="0" smtClean="0"/>
              <a:t> non-spécifiques depuis &lt; 6 semaines</a:t>
            </a:r>
          </a:p>
          <a:p>
            <a:pPr>
              <a:lnSpc>
                <a:spcPct val="92000"/>
              </a:lnSpc>
              <a:spcBef>
                <a:spcPts val="600"/>
              </a:spcBef>
              <a:spcAft>
                <a:spcPts val="400"/>
              </a:spcAft>
            </a:pPr>
            <a:r>
              <a:rPr lang="fr-CH" sz="2600" dirty="0" smtClean="0"/>
              <a:t>Le dosage du </a:t>
            </a:r>
            <a:r>
              <a:rPr lang="fr-CH" sz="2600" b="1" dirty="0" smtClean="0"/>
              <a:t>PSA</a:t>
            </a:r>
            <a:r>
              <a:rPr lang="fr-CH" sz="2600" dirty="0" smtClean="0"/>
              <a:t> pour dépister le cancer de la prostate sans discuter des risques et bénéfices avec le patient</a:t>
            </a:r>
          </a:p>
          <a:p>
            <a:pPr>
              <a:lnSpc>
                <a:spcPct val="92000"/>
              </a:lnSpc>
              <a:spcBef>
                <a:spcPts val="600"/>
              </a:spcBef>
              <a:spcAft>
                <a:spcPts val="400"/>
              </a:spcAft>
            </a:pPr>
            <a:r>
              <a:rPr lang="fr-CH" sz="2600" dirty="0" smtClean="0"/>
              <a:t>La prescription d’</a:t>
            </a:r>
            <a:r>
              <a:rPr lang="fr-CH" sz="2600" b="1" dirty="0" smtClean="0"/>
              <a:t>antibiotiques</a:t>
            </a:r>
            <a:r>
              <a:rPr lang="fr-CH" sz="2600" dirty="0" smtClean="0"/>
              <a:t> en cas d’</a:t>
            </a:r>
            <a:r>
              <a:rPr lang="fr-CH" sz="2600" b="1" dirty="0" smtClean="0"/>
              <a:t>infection des voies aériennes supérieures</a:t>
            </a:r>
            <a:r>
              <a:rPr lang="fr-CH" sz="2600" dirty="0" smtClean="0"/>
              <a:t> sans signe de gravité</a:t>
            </a:r>
          </a:p>
          <a:p>
            <a:pPr>
              <a:lnSpc>
                <a:spcPct val="92000"/>
              </a:lnSpc>
              <a:spcBef>
                <a:spcPts val="600"/>
              </a:spcBef>
              <a:spcAft>
                <a:spcPts val="400"/>
              </a:spcAft>
            </a:pPr>
            <a:r>
              <a:rPr lang="fr-CH" sz="2600" dirty="0" smtClean="0"/>
              <a:t>Une </a:t>
            </a:r>
            <a:r>
              <a:rPr lang="fr-CH" sz="2600" b="1" dirty="0" smtClean="0"/>
              <a:t>radiographie du thorax</a:t>
            </a:r>
            <a:r>
              <a:rPr lang="fr-CH" sz="2600" dirty="0" smtClean="0"/>
              <a:t> dans le </a:t>
            </a:r>
            <a:r>
              <a:rPr lang="fr-CH" sz="2600" b="1" dirty="0" smtClean="0"/>
              <a:t>bilan préopératoire</a:t>
            </a:r>
            <a:r>
              <a:rPr lang="fr-CH" sz="2600" dirty="0" smtClean="0"/>
              <a:t>, en l’absence de suspicion de pathologie thoracique</a:t>
            </a:r>
          </a:p>
          <a:p>
            <a:pPr>
              <a:lnSpc>
                <a:spcPct val="92000"/>
              </a:lnSpc>
              <a:spcBef>
                <a:spcPts val="600"/>
              </a:spcBef>
              <a:spcAft>
                <a:spcPts val="400"/>
              </a:spcAft>
            </a:pPr>
            <a:r>
              <a:rPr lang="fr-CH" sz="2600" dirty="0" smtClean="0"/>
              <a:t>La poursuite à long terme d’un traitement d’</a:t>
            </a:r>
            <a:r>
              <a:rPr lang="fr-CH" sz="2600" b="1" dirty="0" smtClean="0"/>
              <a:t>inhibiteurs de la pompe à proton (IPP)</a:t>
            </a:r>
            <a:r>
              <a:rPr lang="fr-CH" sz="2600" dirty="0" smtClean="0"/>
              <a:t> pour des symptômes gastro-intestinaux sans utiliser la plus faible dose efficace</a:t>
            </a:r>
            <a:endParaRPr lang="fr-CH" sz="2600" dirty="0"/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783530" y="6353281"/>
            <a:ext cx="8108950" cy="3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1600" baseline="30000" dirty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de-CH" altLang="en-US" sz="1600" dirty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de-CH" sz="16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Selby</a:t>
            </a:r>
            <a:r>
              <a:rPr lang="de-CH" altLang="en-US" sz="1600" dirty="0" smtClean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</a:t>
            </a:r>
            <a:r>
              <a:rPr lang="de-CH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 Intern </a:t>
            </a:r>
            <a:r>
              <a:rPr lang="de-CH" sz="1600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</a:t>
            </a:r>
            <a:r>
              <a:rPr lang="de-CH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CH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r>
              <a:rPr lang="de-CH" altLang="en-US" sz="1600" dirty="0" smtClean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; www.smartermedicine.ch</a:t>
            </a:r>
            <a:endParaRPr lang="en-GB" altLang="en-US" sz="1600" dirty="0">
              <a:solidFill>
                <a:schemeClr val="tx2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366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72" y="722062"/>
            <a:ext cx="8214246" cy="62525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0979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Fondation Smarter Medicine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2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862" y="908720"/>
            <a:ext cx="8561111" cy="452596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fr-CH" dirty="0" smtClean="0"/>
              <a:t>Organisations liées: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Société Suisse de Médecine Interne Générale, SSMIG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Académie Suisse des Sciences médicales, ASSM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Fédération Suisse des </a:t>
            </a:r>
            <a:r>
              <a:rPr lang="fr-CH" sz="2400" b="1" dirty="0" smtClean="0"/>
              <a:t>Patients </a:t>
            </a:r>
            <a:r>
              <a:rPr lang="fr-CH" sz="2400" dirty="0" smtClean="0"/>
              <a:t>(FSP)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Fondation Organisation Suisse des Patients, OSP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Fédération Suisse des Associations </a:t>
            </a:r>
            <a:r>
              <a:rPr lang="fr-CH" sz="2400" b="1" dirty="0" smtClean="0"/>
              <a:t>professionnelles du domaine de la </a:t>
            </a:r>
            <a:r>
              <a:rPr lang="fr-FR" sz="2400" b="1" dirty="0" smtClean="0"/>
              <a:t>Santé</a:t>
            </a:r>
            <a:r>
              <a:rPr lang="fr-FR" sz="2400" dirty="0" smtClean="0"/>
              <a:t>, FSAS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Association Suisse de </a:t>
            </a:r>
            <a:r>
              <a:rPr lang="fr-CH" sz="2400" b="1" dirty="0" smtClean="0"/>
              <a:t>Physiothérapie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Fondation pour la protection des </a:t>
            </a:r>
            <a:r>
              <a:rPr lang="fr-CH" sz="2400" b="1" dirty="0" smtClean="0"/>
              <a:t>consommateurs</a:t>
            </a:r>
            <a:r>
              <a:rPr lang="fr-CH" sz="2400" dirty="0" smtClean="0"/>
              <a:t>, </a:t>
            </a:r>
            <a:r>
              <a:rPr lang="fr-CH" sz="2400" dirty="0" err="1" smtClean="0"/>
              <a:t>Kosumentenschutz</a:t>
            </a:r>
            <a:endParaRPr lang="fr-CH" sz="2400" dirty="0" smtClean="0"/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CH" sz="2400" dirty="0" smtClean="0"/>
              <a:t>Fédération Romande des Consommateurs, FRC</a:t>
            </a:r>
          </a:p>
          <a:p>
            <a:pPr marL="625475" lvl="1" indent="-268288">
              <a:lnSpc>
                <a:spcPct val="95000"/>
              </a:lnSpc>
              <a:buSzPct val="80000"/>
              <a:buFont typeface="Arial" panose="020B0604020202020204" pitchFamily="34" charset="0"/>
              <a:buChar char="−"/>
            </a:pPr>
            <a:r>
              <a:rPr lang="fr-FR" sz="2400" dirty="0" err="1"/>
              <a:t>Associazione</a:t>
            </a:r>
            <a:r>
              <a:rPr lang="fr-FR" sz="2400" dirty="0"/>
              <a:t> </a:t>
            </a:r>
            <a:r>
              <a:rPr lang="fr-FR" sz="2400" dirty="0" err="1"/>
              <a:t>Consumatrici</a:t>
            </a:r>
            <a:r>
              <a:rPr lang="fr-FR" sz="2400" dirty="0"/>
              <a:t> e </a:t>
            </a:r>
            <a:r>
              <a:rPr lang="fr-FR" sz="2400" dirty="0" err="1"/>
              <a:t>Consumatori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Svizzera </a:t>
            </a:r>
            <a:r>
              <a:rPr lang="fr-FR" sz="2400" dirty="0" err="1" smtClean="0"/>
              <a:t>Italiana</a:t>
            </a:r>
            <a:r>
              <a:rPr lang="fr-FR" sz="2400" dirty="0" smtClean="0"/>
              <a:t>, ACSI</a:t>
            </a:r>
            <a:endParaRPr lang="fr-FR" sz="2400" dirty="0"/>
          </a:p>
          <a:p>
            <a:pPr marL="457200" lvl="1" indent="0">
              <a:lnSpc>
                <a:spcPct val="95000"/>
              </a:lnSpc>
              <a:buNone/>
            </a:pP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664"/>
            <a:ext cx="8229600" cy="440979"/>
          </a:xfrm>
        </p:spPr>
        <p:txBody>
          <a:bodyPr>
            <a:noAutofit/>
          </a:bodyPr>
          <a:lstStyle/>
          <a:p>
            <a:r>
              <a:rPr lang="fr-CH" sz="3400" dirty="0" smtClean="0"/>
              <a:t>Fondation Smarter Medicine</a:t>
            </a:r>
            <a:endParaRPr lang="fr-FR" sz="3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7</a:t>
            </a:fld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013792" y="6345029"/>
            <a:ext cx="7235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https://www.smartermedicine.ch/fr/page-daccueil.html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0195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689" y="692696"/>
            <a:ext cx="856111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3600" dirty="0" smtClean="0"/>
              <a:t> </a:t>
            </a:r>
            <a:r>
              <a:rPr lang="de-CH" dirty="0"/>
              <a:t>Communiqué de presse 11.03.2021 </a:t>
            </a:r>
          </a:p>
          <a:p>
            <a:r>
              <a:rPr lang="de-CH" dirty="0"/>
              <a:t> </a:t>
            </a:r>
            <a:r>
              <a:rPr lang="de-CH" b="1" dirty="0"/>
              <a:t>Nicolas Rodondi et Henri </a:t>
            </a:r>
            <a:r>
              <a:rPr lang="de-CH" b="1" dirty="0" err="1"/>
              <a:t>Bounameaux</a:t>
            </a:r>
            <a:r>
              <a:rPr lang="de-CH" b="1" dirty="0"/>
              <a:t> </a:t>
            </a:r>
            <a:r>
              <a:rPr lang="de-CH" b="1" dirty="0" err="1"/>
              <a:t>élus</a:t>
            </a:r>
            <a:r>
              <a:rPr lang="de-CH" b="1" dirty="0"/>
              <a:t> à la </a:t>
            </a:r>
            <a:r>
              <a:rPr lang="de-CH" b="1" dirty="0" err="1"/>
              <a:t>tête</a:t>
            </a:r>
            <a:r>
              <a:rPr lang="de-CH" b="1" dirty="0"/>
              <a:t> de «smarter </a:t>
            </a:r>
            <a:r>
              <a:rPr lang="de-CH" b="1" dirty="0" err="1"/>
              <a:t>medicine</a:t>
            </a:r>
            <a:r>
              <a:rPr lang="de-CH" b="1" dirty="0"/>
              <a:t> – </a:t>
            </a:r>
            <a:r>
              <a:rPr lang="de-CH" b="1" dirty="0" err="1"/>
              <a:t>Choosing</a:t>
            </a:r>
            <a:r>
              <a:rPr lang="de-CH" b="1" dirty="0"/>
              <a:t> </a:t>
            </a:r>
            <a:r>
              <a:rPr lang="de-CH" b="1" dirty="0" err="1"/>
              <a:t>Wisely</a:t>
            </a:r>
            <a:r>
              <a:rPr lang="de-CH" b="1" dirty="0"/>
              <a:t> </a:t>
            </a:r>
            <a:r>
              <a:rPr lang="de-CH" b="1" dirty="0" err="1"/>
              <a:t>Switzerland</a:t>
            </a:r>
            <a:r>
              <a:rPr lang="de-CH" b="1" dirty="0"/>
              <a:t>» </a:t>
            </a:r>
            <a:endParaRPr lang="de-CH" dirty="0"/>
          </a:p>
          <a:p>
            <a:r>
              <a:rPr lang="fr-FR" dirty="0"/>
              <a:t>P</a:t>
            </a:r>
            <a:r>
              <a:rPr lang="fr-FR" dirty="0" smtClean="0"/>
              <a:t>résident: Prof</a:t>
            </a:r>
            <a:r>
              <a:rPr lang="fr-FR" dirty="0"/>
              <a:t>. </a:t>
            </a:r>
            <a:r>
              <a:rPr lang="fr-FR" dirty="0" smtClean="0"/>
              <a:t>Nicolas </a:t>
            </a:r>
            <a:r>
              <a:rPr lang="fr-FR" dirty="0"/>
              <a:t>Rodondi, directeur </a:t>
            </a:r>
            <a:r>
              <a:rPr lang="fr-FR" dirty="0" smtClean="0"/>
              <a:t>de </a:t>
            </a:r>
            <a:r>
              <a:rPr lang="fr-FR" dirty="0"/>
              <a:t>l’Institut de médecine de famille à l'Université de </a:t>
            </a:r>
            <a:r>
              <a:rPr lang="fr-FR" dirty="0" smtClean="0"/>
              <a:t>Berne</a:t>
            </a:r>
          </a:p>
          <a:p>
            <a:r>
              <a:rPr lang="fr-FR" dirty="0" smtClean="0"/>
              <a:t>Vice-président: Prof</a:t>
            </a:r>
            <a:r>
              <a:rPr lang="fr-FR" dirty="0"/>
              <a:t>. </a:t>
            </a:r>
            <a:r>
              <a:rPr lang="fr-FR" dirty="0" smtClean="0"/>
              <a:t>Henri </a:t>
            </a:r>
            <a:r>
              <a:rPr lang="fr-FR" dirty="0" err="1"/>
              <a:t>Bounameaux</a:t>
            </a:r>
            <a:r>
              <a:rPr lang="fr-FR" dirty="0"/>
              <a:t>, président de l'Académie Suisse des Sciences Médicales (ASSM</a:t>
            </a:r>
            <a:r>
              <a:rPr lang="fr-FR" dirty="0" smtClean="0"/>
              <a:t>) et ancien Doyen de Genève</a:t>
            </a:r>
            <a:endParaRPr lang="fr-FR" sz="5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444" y="251717"/>
            <a:ext cx="8229600" cy="440979"/>
          </a:xfrm>
        </p:spPr>
        <p:txBody>
          <a:bodyPr>
            <a:noAutofit/>
          </a:bodyPr>
          <a:lstStyle/>
          <a:p>
            <a:r>
              <a:rPr lang="fr-CH" sz="3400" dirty="0" smtClean="0"/>
              <a:t>Fondation Smarter Medicine</a:t>
            </a:r>
            <a:endParaRPr lang="fr-FR" sz="3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C1F2-7A1C-44C4-85CA-E43669C90037}" type="slidenum">
              <a:rPr lang="fr-CH" smtClean="0"/>
              <a:t>8</a:t>
            </a:fld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013792" y="6345029"/>
            <a:ext cx="7235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https://www.smartermedicine.ch/fr/page-daccueil.html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927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84" t="1741" r="5534" b="2630"/>
          <a:stretch/>
        </p:blipFill>
        <p:spPr>
          <a:xfrm>
            <a:off x="1070076" y="1116813"/>
            <a:ext cx="6937174" cy="53933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813"/>
            <a:ext cx="8229600" cy="1143000"/>
          </a:xfrm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tx2"/>
                </a:solidFill>
              </a:rPr>
              <a:t>International </a:t>
            </a:r>
            <a:r>
              <a:rPr lang="fr-CH" sz="3600" dirty="0" err="1" smtClean="0">
                <a:solidFill>
                  <a:schemeClr val="tx2"/>
                </a:solidFill>
              </a:rPr>
              <a:t>Choosing</a:t>
            </a:r>
            <a:r>
              <a:rPr lang="fr-CH" sz="3600" dirty="0" smtClean="0">
                <a:solidFill>
                  <a:schemeClr val="tx2"/>
                </a:solidFill>
              </a:rPr>
              <a:t> </a:t>
            </a:r>
            <a:r>
              <a:rPr lang="fr-CH" sz="3600" dirty="0" err="1" smtClean="0">
                <a:solidFill>
                  <a:schemeClr val="tx2"/>
                </a:solidFill>
              </a:rPr>
              <a:t>Wisely</a:t>
            </a:r>
            <a:endParaRPr lang="fr-CH" sz="3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7d3221b-12c6-4a81-815a-00586ce42caf"/>
</p:tagLst>
</file>

<file path=ppt/theme/theme1.xml><?xml version="1.0" encoding="utf-8"?>
<a:theme xmlns:a="http://schemas.openxmlformats.org/drawingml/2006/main" name="Template BIH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BIHAM</Template>
  <TotalTime>0</TotalTime>
  <Words>952</Words>
  <Application>Microsoft Office PowerPoint</Application>
  <PresentationFormat>Bildschirmpräsentation (4:3)</PresentationFormat>
  <Paragraphs>131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9" baseType="lpstr">
      <vt:lpstr>MS PGothic</vt:lpstr>
      <vt:lpstr>MS PGothic</vt:lpstr>
      <vt:lpstr>Arial</vt:lpstr>
      <vt:lpstr>Arial Narrow</vt:lpstr>
      <vt:lpstr>Avenir Book</vt:lpstr>
      <vt:lpstr>Calibri</vt:lpstr>
      <vt:lpstr>Georgia</vt:lpstr>
      <vt:lpstr>Helvetica</vt:lpstr>
      <vt:lpstr>Symbol</vt:lpstr>
      <vt:lpstr>Tahoma</vt:lpstr>
      <vt:lpstr>Times New Roman</vt:lpstr>
      <vt:lpstr>Wingdings</vt:lpstr>
      <vt:lpstr>Template BIHAM</vt:lpstr>
      <vt:lpstr>Principes "Smarter Medicine"</vt:lpstr>
      <vt:lpstr>Coûts de la santé croissants</vt:lpstr>
      <vt:lpstr>Dépenses de santé «sans valeur ajoutée»1,2,3</vt:lpstr>
      <vt:lpstr>PowerPoint-Präsentation</vt:lpstr>
      <vt:lpstr>"Smarter Medicine"- SSMIG, un exemple:  5 interventions à éviter en médecine interne  générale ambulatoire</vt:lpstr>
      <vt:lpstr>Fondation Smarter Medicine</vt:lpstr>
      <vt:lpstr>Fondation Smarter Medicine</vt:lpstr>
      <vt:lpstr>Fondation Smarter Medicine</vt:lpstr>
      <vt:lpstr>International Choosing Wisely</vt:lpstr>
      <vt:lpstr>Rôle de la formation des médecins</vt:lpstr>
      <vt:lpstr>Pourquoi informer les patients? </vt:lpstr>
      <vt:lpstr>PowerPoint-Präsentation</vt:lpstr>
      <vt:lpstr>Acteurs à impliquer pour réduire  la surmédicalisation</vt:lpstr>
      <vt:lpstr>Smarter Medicine: points critiques  en Suisse</vt:lpstr>
      <vt:lpstr>Ce que les Engagés peuvent  éventuellement faire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Hôpital cantonal</dc:creator>
  <cp:lastModifiedBy>Nicolas Rodondi</cp:lastModifiedBy>
  <cp:revision>1714</cp:revision>
  <cp:lastPrinted>2020-10-14T10:55:26Z</cp:lastPrinted>
  <dcterms:created xsi:type="dcterms:W3CDTF">1995-05-28T16:29:18Z</dcterms:created>
  <dcterms:modified xsi:type="dcterms:W3CDTF">2021-03-24T14:51:31Z</dcterms:modified>
</cp:coreProperties>
</file>